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3" r:id="rId5"/>
  </p:sldMasterIdLst>
  <p:notesMasterIdLst>
    <p:notesMasterId r:id="rId28"/>
  </p:notesMasterIdLst>
  <p:sldIdLst>
    <p:sldId id="282" r:id="rId6"/>
    <p:sldId id="283" r:id="rId7"/>
    <p:sldId id="455" r:id="rId8"/>
    <p:sldId id="407" r:id="rId9"/>
    <p:sldId id="474" r:id="rId10"/>
    <p:sldId id="483" r:id="rId11"/>
    <p:sldId id="482" r:id="rId12"/>
    <p:sldId id="451" r:id="rId13"/>
    <p:sldId id="472" r:id="rId14"/>
    <p:sldId id="452" r:id="rId15"/>
    <p:sldId id="453" r:id="rId16"/>
    <p:sldId id="454" r:id="rId17"/>
    <p:sldId id="475" r:id="rId18"/>
    <p:sldId id="456" r:id="rId19"/>
    <p:sldId id="457" r:id="rId20"/>
    <p:sldId id="480" r:id="rId21"/>
    <p:sldId id="458" r:id="rId22"/>
    <p:sldId id="479" r:id="rId23"/>
    <p:sldId id="478" r:id="rId24"/>
    <p:sldId id="477" r:id="rId25"/>
    <p:sldId id="481" r:id="rId26"/>
    <p:sldId id="419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9" autoAdjust="0"/>
    <p:restoredTop sz="93178" autoAdjust="0"/>
  </p:normalViewPr>
  <p:slideViewPr>
    <p:cSldViewPr snapToGrid="0">
      <p:cViewPr>
        <p:scale>
          <a:sx n="69" d="100"/>
          <a:sy n="69" d="100"/>
        </p:scale>
        <p:origin x="-1944" y="-9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5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notesViewPr>
    <p:cSldViewPr snapToGrid="0">
      <p:cViewPr>
        <p:scale>
          <a:sx n="80" d="100"/>
          <a:sy n="80" d="100"/>
        </p:scale>
        <p:origin x="2220" y="-7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3200" baseline="0" dirty="0" smtClean="0">
                <a:latin typeface="+mj-lt"/>
              </a:rPr>
              <a:t>IHS Officers </a:t>
            </a:r>
          </a:p>
          <a:p>
            <a:pPr>
              <a:defRPr sz="3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3200" baseline="0" dirty="0" smtClean="0">
                <a:latin typeface="+mj-lt"/>
              </a:rPr>
              <a:t>by </a:t>
            </a:r>
          </a:p>
          <a:p>
            <a:pPr>
              <a:defRPr sz="3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3200" baseline="0" dirty="0" smtClean="0">
                <a:latin typeface="+mj-lt"/>
              </a:rPr>
              <a:t>Category</a:t>
            </a:r>
            <a:endParaRPr lang="en-US" sz="3200" baseline="0" dirty="0">
              <a:latin typeface="+mj-lt"/>
            </a:endParaRPr>
          </a:p>
        </c:rich>
      </c:tx>
      <c:layout>
        <c:manualLayout>
          <c:xMode val="edge"/>
          <c:yMode val="edge"/>
          <c:x val="6.4879987428042088E-2"/>
          <c:y val="0.3959337532930242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272747156605423"/>
          <c:y val="0.17243912219305921"/>
          <c:w val="0.39454527559055119"/>
          <c:h val="0.6575754593175853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365546218487395E-2"/>
                  <c:y val="-4.42725381425781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260504201680596E-2"/>
                  <c:y val="-4.98066054104004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21008403361337E-2"/>
                  <c:y val="1.84468908927409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310924369747899E-2"/>
                  <c:y val="5.53406726782227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512605042016808E-3"/>
                  <c:y val="3.68937817854818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3935022828028851E-2"/>
                  <c:y val="1.06808950780063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5899639383312303E-2"/>
                  <c:y val="-2.29395077062249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310924369747899E-2"/>
                  <c:y val="-1.8446890892740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260504201680673E-2"/>
                  <c:y val="1.6602201803466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0723838748097668"/>
                  <c:y val="-2.7087153134903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2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3789452788989608E-3"/>
                  <c:y val="-2.74303815063963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MEDICAL</c:v>
                </c:pt>
                <c:pt idx="1">
                  <c:v>DENTAL</c:v>
                </c:pt>
                <c:pt idx="2">
                  <c:v>THERAPIST</c:v>
                </c:pt>
                <c:pt idx="3">
                  <c:v>DIETITIAN</c:v>
                </c:pt>
                <c:pt idx="4">
                  <c:v>ENGINEER</c:v>
                </c:pt>
                <c:pt idx="5">
                  <c:v>EHO</c:v>
                </c:pt>
                <c:pt idx="6">
                  <c:v>HSO</c:v>
                </c:pt>
                <c:pt idx="7">
                  <c:v>NURSE</c:v>
                </c:pt>
                <c:pt idx="8">
                  <c:v>PHARM</c:v>
                </c:pt>
                <c:pt idx="9">
                  <c:v>SCIENTIST</c:v>
                </c:pt>
                <c:pt idx="10">
                  <c:v>VET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116</c:v>
                </c:pt>
                <c:pt idx="1">
                  <c:v>120</c:v>
                </c:pt>
                <c:pt idx="2">
                  <c:v>74</c:v>
                </c:pt>
                <c:pt idx="3">
                  <c:v>37</c:v>
                </c:pt>
                <c:pt idx="4">
                  <c:v>212</c:v>
                </c:pt>
                <c:pt idx="5">
                  <c:v>88</c:v>
                </c:pt>
                <c:pt idx="6">
                  <c:v>259</c:v>
                </c:pt>
                <c:pt idx="7">
                  <c:v>464</c:v>
                </c:pt>
                <c:pt idx="8">
                  <c:v>507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E8BAE669-D304-4EFE-BF01-FEEDBFDDC509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BE0D2784-3195-4080-9B24-1409FF6CF3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2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40A3-C388-4F58-B771-A78873EB76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51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aseline="0" dirty="0" smtClean="0"/>
              <a:t>a. OHR/DRO and DCPS in coordination with GPA, NAV, and BIL Area Offices and service unit staff are working with Corps HQ to prioritize IHS in contacting and hiring Corps applicants. </a:t>
            </a:r>
          </a:p>
          <a:p>
            <a:r>
              <a:rPr lang="en-US" sz="1000" baseline="0" dirty="0" smtClean="0"/>
              <a:t> </a:t>
            </a:r>
          </a:p>
          <a:p>
            <a:r>
              <a:rPr lang="en-US" sz="1000" baseline="0" dirty="0" smtClean="0"/>
              <a:t>b. Initiative began on May 1.  IHS will receive a head start in contacting those interested in the Corps for an expedited hiring process.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c. Leads will include those who contact the Call Center; those who are not commissionable due to age, height/weight, or withdrew their application, but may be interested in a Civil Service position; those who have been recommended by an appointment board but do not have a job; those who missed the cut-off when the number of applications exceeded the number accepted.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d. Previously worked with Corps HQ on a GPA Initiative that resulted in 10 Nurse hires and counting. </a:t>
            </a:r>
          </a:p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4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63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6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536-381C-49DA-B51B-F692AA9434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2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8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78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5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3"/>
            <a:ext cx="5608320" cy="4020402"/>
          </a:xfrm>
        </p:spPr>
        <p:txBody>
          <a:bodyPr/>
          <a:lstStyle/>
          <a:p>
            <a:r>
              <a:rPr lang="en-US" dirty="0" smtClean="0"/>
              <a:t>6.</a:t>
            </a:r>
            <a:r>
              <a:rPr lang="en-US" baseline="0" dirty="0" smtClean="0"/>
              <a:t> </a:t>
            </a:r>
            <a:r>
              <a:rPr lang="en-US" dirty="0" smtClean="0"/>
              <a:t>New Secure Single Sign-on to the CCMIS Secure Area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 HHS has required the CCMIS secure area log-in to be more secure using a HSPD-12 card.  </a:t>
            </a:r>
          </a:p>
          <a:p>
            <a:r>
              <a:rPr lang="en-US" dirty="0" smtClean="0"/>
              <a:t>b.</a:t>
            </a:r>
            <a:r>
              <a:rPr lang="en-US" baseline="0" dirty="0" smtClean="0"/>
              <a:t> </a:t>
            </a:r>
            <a:r>
              <a:rPr lang="en-US" dirty="0" smtClean="0"/>
              <a:t>Once the new system is implemented, officers will have to complete a one-time process to link a user name and password and their mobile phone to their AMS account.  </a:t>
            </a:r>
          </a:p>
          <a:p>
            <a:pPr lvl="1"/>
            <a:r>
              <a:rPr lang="en-US" dirty="0" err="1" smtClean="0"/>
              <a:t>i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For this one-time process, an HSPD-12 card (PIV or CAC) is required.  </a:t>
            </a:r>
          </a:p>
          <a:p>
            <a:pPr lvl="1"/>
            <a:r>
              <a:rPr lang="en-US" dirty="0" smtClean="0"/>
              <a:t>ii.</a:t>
            </a:r>
            <a:r>
              <a:rPr lang="en-US" baseline="0" dirty="0" smtClean="0"/>
              <a:t> </a:t>
            </a:r>
            <a:r>
              <a:rPr lang="en-US" dirty="0" smtClean="0"/>
              <a:t>Officers can then establish a user name and password and register a personal or government mobile phone that will be linked to the AMS account.  </a:t>
            </a:r>
          </a:p>
          <a:p>
            <a:r>
              <a:rPr lang="en-US" dirty="0" smtClean="0"/>
              <a:t>c.</a:t>
            </a:r>
            <a:r>
              <a:rPr lang="en-US" baseline="0" dirty="0" smtClean="0"/>
              <a:t> </a:t>
            </a:r>
            <a:r>
              <a:rPr lang="en-US" dirty="0" smtClean="0"/>
              <a:t>Upon successful registration, officers may log in to CCMIS in one of three ways:</a:t>
            </a:r>
          </a:p>
          <a:p>
            <a:pPr lvl="1"/>
            <a:r>
              <a:rPr lang="en-US" dirty="0" smtClean="0"/>
              <a:t>i.</a:t>
            </a:r>
            <a:r>
              <a:rPr lang="en-US" baseline="0" dirty="0" smtClean="0"/>
              <a:t> </a:t>
            </a:r>
            <a:r>
              <a:rPr lang="en-US" dirty="0" smtClean="0"/>
              <a:t>Using the PIV or CAC in a card reader; or</a:t>
            </a:r>
          </a:p>
          <a:p>
            <a:pPr lvl="1"/>
            <a:r>
              <a:rPr lang="en-US" dirty="0" smtClean="0"/>
              <a:t>ii.</a:t>
            </a:r>
            <a:r>
              <a:rPr lang="en-US" baseline="0" dirty="0" smtClean="0"/>
              <a:t> </a:t>
            </a:r>
            <a:r>
              <a:rPr lang="en-US" dirty="0" smtClean="0"/>
              <a:t>Using the established user name and password; or</a:t>
            </a:r>
          </a:p>
          <a:p>
            <a:pPr lvl="1"/>
            <a:r>
              <a:rPr lang="en-US" dirty="0" smtClean="0"/>
              <a:t>iii.</a:t>
            </a:r>
            <a:r>
              <a:rPr lang="en-US" baseline="0" dirty="0" smtClean="0"/>
              <a:t> </a:t>
            </a:r>
            <a:r>
              <a:rPr lang="en-US" dirty="0" smtClean="0"/>
              <a:t>Using the linked mobile phone</a:t>
            </a:r>
          </a:p>
          <a:p>
            <a:r>
              <a:rPr lang="en-US" dirty="0" smtClean="0"/>
              <a:t>d.</a:t>
            </a:r>
            <a:r>
              <a:rPr lang="en-US" baseline="0" dirty="0" smtClean="0"/>
              <a:t> </a:t>
            </a:r>
            <a:r>
              <a:rPr lang="en-US" dirty="0" smtClean="0"/>
              <a:t>So a card reader, PIV, or CAC will not be necessary to log in to the CCMIS website after the initial one-time linkage of a user name/password and/or mobile phone, unless the mobile phone changes.</a:t>
            </a:r>
          </a:p>
          <a:p>
            <a:r>
              <a:rPr lang="en-US" dirty="0" smtClean="0"/>
              <a:t>e.</a:t>
            </a:r>
            <a:r>
              <a:rPr lang="en-US" baseline="0" dirty="0" smtClean="0"/>
              <a:t> </a:t>
            </a:r>
            <a:r>
              <a:rPr lang="en-US" dirty="0" smtClean="0"/>
              <a:t>DCPS has performed a needs assessment and with the information, will ship card readers to service units that lack them currently. </a:t>
            </a:r>
          </a:p>
          <a:p>
            <a:r>
              <a:rPr lang="en-US" dirty="0" smtClean="0"/>
              <a:t>f.</a:t>
            </a:r>
            <a:r>
              <a:rPr lang="en-US" baseline="0" dirty="0" smtClean="0"/>
              <a:t> </a:t>
            </a:r>
            <a:r>
              <a:rPr lang="en-US" dirty="0" smtClean="0"/>
              <a:t>Expected completion by May 15th when the new sign on is implemented.  </a:t>
            </a:r>
          </a:p>
          <a:p>
            <a:r>
              <a:rPr lang="en-US" dirty="0" smtClean="0"/>
              <a:t>g.</a:t>
            </a:r>
            <a:r>
              <a:rPr lang="en-US" baseline="0" dirty="0" smtClean="0"/>
              <a:t> </a:t>
            </a:r>
            <a:r>
              <a:rPr lang="en-US" dirty="0" smtClean="0"/>
              <a:t>Contact regional liaison with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9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9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7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02CD-3A66-4544-813E-838285707622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7DD-8B4C-4938-A41D-EE5DBC0815DC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28FF-C6C9-497F-BB3E-1104F5A29A34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9068-CB9F-4F1A-B185-F3BA02B5679E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12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8409-4B7D-4BDC-B72F-71D7FE7BCC17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6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A89E-C40F-426C-A9D1-8C20DBBF9CF8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10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DD7F-913C-48CB-AC31-C269D2D862B8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58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E343-5694-4CF3-A9D7-7DDA856EF9B0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1B22-C65C-475F-9466-344498E573B9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16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5DD4-C971-45FE-9EDF-066A6FCA435C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7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1FCB79-43FE-419F-A19B-11F4A1271E2E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B582AC-5695-48DB-B28C-201892CC33C9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0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3FF-7A19-463D-9E53-77094835EAD0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0D67-DB78-4BA1-AD1B-BEB499C2FFFC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D470-A214-4667-BCEF-DFB326936755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64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1B4-B6D8-4A9E-9B4F-7BCE51D0D356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7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AAB0-25DA-4B53-A234-3384D107D27B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7AB2-ED70-4A37-9559-C5A937534D20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103-3AA3-4896-95A0-67332F8CE9EE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F325-86DA-45D5-A719-7D293C5A64B7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948-7EF4-484F-BEFB-6A478E814A36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4E37B9-9730-41A4-817A-329E8F51440A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7BA2-B956-4D9B-AE7B-C3E27FA46E9E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8BFF27-43B1-4AF1-B6F0-A8924BBB5B45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C51BE4FE-554B-4539-86A1-6BEEB9AFE783}" type="datetime1">
              <a:rPr lang="en-US" smtClean="0"/>
              <a:pPr defTabSz="91440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CFB582AC-5695-48DB-B28C-201892CC33C9}" type="slidenum">
              <a:rPr lang="en-US" smtClean="0"/>
              <a:pPr defTabSz="9144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23" y="4682882"/>
            <a:ext cx="1293903" cy="1167733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23" y="4682882"/>
            <a:ext cx="1149894" cy="11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1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s.gov/ihm/index.cfm?module=dsp_ihm_tn_2010_19&amp;tn=ihm_tn_17-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hs.gov/ihm/index.cfm?module=dsp_ihm_pc_p7c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Martha.Wanca@ihs.gov" TargetMode="External"/><Relationship Id="rId3" Type="http://schemas.openxmlformats.org/officeDocument/2006/relationships/hyperlink" Target="mailto:Maurice.Sloan@ihs.gov" TargetMode="External"/><Relationship Id="rId7" Type="http://schemas.openxmlformats.org/officeDocument/2006/relationships/hyperlink" Target="mailto:Stephen.Navarro@ihs.gov" TargetMode="External"/><Relationship Id="rId2" Type="http://schemas.openxmlformats.org/officeDocument/2006/relationships/hyperlink" Target="mailto:Angela.Mtungwa@ihs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andon.Taylor@ihs.gov" TargetMode="External"/><Relationship Id="rId5" Type="http://schemas.openxmlformats.org/officeDocument/2006/relationships/hyperlink" Target="mailto:Robin.Davidson@ihs.gov" TargetMode="External"/><Relationship Id="rId4" Type="http://schemas.openxmlformats.org/officeDocument/2006/relationships/hyperlink" Target="mailto:Deborah.Damon@ihs.g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imagineHHS@hhs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807720"/>
            <a:ext cx="10058400" cy="35661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Indian Health Service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6700" dirty="0" smtClean="0">
                <a:solidFill>
                  <a:schemeClr val="accent1">
                    <a:lumMod val="75000"/>
                  </a:schemeClr>
                </a:solidFill>
              </a:rPr>
              <a:t>Corps Officers All-Hands</a:t>
            </a:r>
            <a:br>
              <a:rPr lang="en-US" sz="67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6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MAY 8, 2017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78" y="4455620"/>
            <a:ext cx="1750176" cy="1740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97" y="4455620"/>
            <a:ext cx="1842403" cy="17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 smtClean="0"/>
              <a:t>2017 COF Symposium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356783" cy="442672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 smtClean="0"/>
              <a:t>The Commissioned </a:t>
            </a:r>
            <a:r>
              <a:rPr lang="en-US" altLang="en-US" sz="2600" dirty="0"/>
              <a:t>Officer Foundation (COF) Scientific and Training Symposium will be held in Chattanooga, TN from June 6-9, </a:t>
            </a:r>
            <a:r>
              <a:rPr lang="en-US" altLang="en-US" sz="2600" dirty="0" smtClean="0"/>
              <a:t>2017</a:t>
            </a:r>
          </a:p>
          <a:p>
            <a:pPr marL="457200" lvl="1" indent="-25717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IHS authorized to support 150 officers to attend</a:t>
            </a:r>
          </a:p>
          <a:p>
            <a:pPr marL="457200" lvl="1" indent="-25717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Current total of supported officers is just over 100</a:t>
            </a:r>
          </a:p>
          <a:p>
            <a:pPr marL="457200" lvl="1" indent="-25717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Important for IHS to be well-represented at Corps meetings</a:t>
            </a:r>
          </a:p>
          <a:p>
            <a:pPr marL="457200" lvl="1" indent="-25717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An IHS booth will be set up in the Exhibit Hall; </a:t>
            </a:r>
            <a:r>
              <a:rPr lang="en-US" altLang="en-US" sz="2400" dirty="0"/>
              <a:t>s</a:t>
            </a:r>
            <a:r>
              <a:rPr lang="en-US" altLang="en-US" sz="2400" dirty="0" smtClean="0"/>
              <a:t>top by and say hello</a:t>
            </a:r>
          </a:p>
          <a:p>
            <a:pPr marL="457200" lvl="1" indent="-25717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Working to secure space for a potential IHS Corps officer meeting</a:t>
            </a:r>
          </a:p>
          <a:p>
            <a:pPr lvl="1">
              <a:lnSpc>
                <a:spcPct val="80000"/>
              </a:lnSpc>
            </a:pPr>
            <a:endParaRPr lang="en-US" altLang="en-US" sz="2400" dirty="0" smtClean="0"/>
          </a:p>
          <a:p>
            <a:pPr lvl="1"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  <a:buNone/>
            </a:pPr>
            <a:endParaRPr lang="en-US" alt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 smtClean="0"/>
              <a:t>PMAP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9020"/>
            <a:ext cx="10760423" cy="3951804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The </a:t>
            </a:r>
            <a:r>
              <a:rPr lang="en-US" altLang="en-US" sz="2800" dirty="0"/>
              <a:t>Annual PMAP is no longer required for Commissioned Corps officers. </a:t>
            </a:r>
            <a:r>
              <a:rPr lang="en-US" altLang="en-US" sz="2800" dirty="0" smtClean="0"/>
              <a:t>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en-US" sz="2800" dirty="0"/>
              <a:t>The </a:t>
            </a:r>
            <a:r>
              <a:rPr lang="en-US" altLang="en-US" sz="2800" dirty="0" smtClean="0"/>
              <a:t>Indian Health Manual </a:t>
            </a:r>
            <a:r>
              <a:rPr lang="en-US" altLang="en-US" sz="2800" dirty="0"/>
              <a:t>was revised to incorporate this change. </a:t>
            </a:r>
            <a:endParaRPr lang="en-US" altLang="en-US" sz="2800" dirty="0" smtClean="0"/>
          </a:p>
          <a:p>
            <a:pPr marL="91440" lvl="1" indent="-91440">
              <a:lnSpc>
                <a:spcPct val="100000"/>
              </a:lnSpc>
              <a:spcBef>
                <a:spcPts val="24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altLang="en-US" sz="2800" dirty="0" smtClean="0"/>
              <a:t>Transmittal Notice:  </a:t>
            </a:r>
            <a:r>
              <a:rPr lang="en-US" altLang="en-US" sz="2200" dirty="0">
                <a:hlinkClick r:id="rId3"/>
              </a:rPr>
              <a:t>https://www.ihs.gov/ihm/index.cfm?module=dsp_ihm_tn_2010_19&amp;tn=ihm_tn_17-12</a:t>
            </a:r>
            <a:endParaRPr lang="en-US" altLang="en-US" sz="22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altLang="en-US" sz="2800" dirty="0" smtClean="0"/>
              <a:t>Directive: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u="sng" dirty="0" smtClean="0">
                <a:hlinkClick r:id="rId4"/>
              </a:rPr>
              <a:t>https</a:t>
            </a:r>
            <a:r>
              <a:rPr lang="en-US" sz="2200" u="sng" dirty="0">
                <a:hlinkClick r:id="rId4"/>
              </a:rPr>
              <a:t>://www.ihs.gov/ihm/index.cfm?module=dsp_ihm_pc_p7c7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 smtClean="0"/>
              <a:t>New </a:t>
            </a:r>
            <a:r>
              <a:rPr lang="en-US" altLang="en-US" sz="5400" b="1" dirty="0"/>
              <a:t>Secure </a:t>
            </a:r>
            <a:r>
              <a:rPr lang="en-US" altLang="en-US" sz="5400" b="1" dirty="0" smtClean="0"/>
              <a:t>CCMIS Single Sign-on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524449" cy="4289595"/>
          </a:xfrm>
        </p:spPr>
        <p:txBody>
          <a:bodyPr>
            <a:normAutofit/>
          </a:bodyPr>
          <a:lstStyle/>
          <a:p>
            <a:pPr marL="236538" indent="-2365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New log-in to the CCMIS Secure Area will go live on May 15, 2017</a:t>
            </a:r>
          </a:p>
          <a:p>
            <a:pPr marL="236538" indent="-2365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 HSPD-12 (CAC or PIV card) and card reader will be required for the first log-in.</a:t>
            </a:r>
          </a:p>
          <a:p>
            <a:pPr marL="236538" indent="-2365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Officers </a:t>
            </a:r>
            <a:r>
              <a:rPr lang="en-US" altLang="en-US" sz="2800" dirty="0"/>
              <a:t>will </a:t>
            </a:r>
            <a:r>
              <a:rPr lang="en-US" altLang="en-US" sz="2800" dirty="0" smtClean="0"/>
              <a:t>complete </a:t>
            </a:r>
            <a:r>
              <a:rPr lang="en-US" altLang="en-US" sz="2800" dirty="0"/>
              <a:t>a </a:t>
            </a:r>
            <a:r>
              <a:rPr lang="en-US" altLang="en-US" sz="2800" u="sng" dirty="0"/>
              <a:t>one-time</a:t>
            </a:r>
            <a:r>
              <a:rPr lang="en-US" altLang="en-US" sz="2800" dirty="0"/>
              <a:t> process </a:t>
            </a:r>
            <a:r>
              <a:rPr lang="en-US" altLang="en-US" sz="2800" dirty="0" smtClean="0"/>
              <a:t>to:</a:t>
            </a:r>
          </a:p>
          <a:p>
            <a:pPr marL="633413" lvl="1" indent="-2936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Link </a:t>
            </a:r>
            <a:r>
              <a:rPr lang="en-US" altLang="en-US" sz="2600" dirty="0"/>
              <a:t>a user name and </a:t>
            </a:r>
            <a:r>
              <a:rPr lang="en-US" altLang="en-US" sz="2600" dirty="0" smtClean="0"/>
              <a:t>password; and/or </a:t>
            </a:r>
          </a:p>
          <a:p>
            <a:pPr marL="633413" lvl="1" indent="-2936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Link a </a:t>
            </a:r>
            <a:r>
              <a:rPr lang="en-US" altLang="en-US" sz="2600" dirty="0"/>
              <a:t>mobile phone to their </a:t>
            </a:r>
            <a:r>
              <a:rPr lang="en-US" altLang="en-US" sz="2600" dirty="0" smtClean="0"/>
              <a:t>AMS account</a:t>
            </a:r>
            <a:endParaRPr lang="en-US" altLang="en-US" sz="2600" dirty="0"/>
          </a:p>
          <a:p>
            <a:pPr marL="236538" indent="-2365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After initial set up, officers can also log in to CCMIS via a user name and password or linked mobile phone  (without a card reader).</a:t>
            </a:r>
          </a:p>
        </p:txBody>
      </p:sp>
    </p:spTree>
    <p:extLst>
      <p:ext uri="{BB962C8B-B14F-4D97-AF65-F5344CB8AC3E}">
        <p14:creationId xmlns:p14="http://schemas.microsoft.com/office/powerpoint/2010/main" val="14563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 smtClean="0"/>
              <a:t>New </a:t>
            </a:r>
            <a:r>
              <a:rPr lang="en-US" altLang="en-US" sz="5400" b="1" dirty="0"/>
              <a:t>Secure </a:t>
            </a:r>
            <a:r>
              <a:rPr lang="en-US" altLang="en-US" sz="5400" b="1" dirty="0" smtClean="0"/>
              <a:t>CCMIS Single Sign-on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04343"/>
          </a:xfrm>
        </p:spPr>
        <p:txBody>
          <a:bodyPr>
            <a:normAutofit/>
          </a:bodyPr>
          <a:lstStyle/>
          <a:p>
            <a:pPr marL="280988" indent="-2809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The Division of Commissioned Personnel Support (DCPS) sent </a:t>
            </a:r>
            <a:r>
              <a:rPr lang="en-US" altLang="en-US" sz="2800" dirty="0"/>
              <a:t>a survey to all </a:t>
            </a:r>
            <a:r>
              <a:rPr lang="en-US" altLang="en-US" sz="2800" dirty="0" smtClean="0"/>
              <a:t>IHS officers </a:t>
            </a:r>
            <a:r>
              <a:rPr lang="en-US" altLang="en-US" sz="2800" dirty="0"/>
              <a:t>to </a:t>
            </a:r>
            <a:r>
              <a:rPr lang="en-US" altLang="en-US" sz="2800" dirty="0" smtClean="0"/>
              <a:t>identify:</a:t>
            </a:r>
          </a:p>
          <a:p>
            <a:pPr marL="574675" lvl="1" indent="-2349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The </a:t>
            </a:r>
            <a:r>
              <a:rPr lang="en-US" altLang="en-US" sz="2600" dirty="0"/>
              <a:t>need for </a:t>
            </a:r>
            <a:r>
              <a:rPr lang="en-US" altLang="en-US" sz="2600" dirty="0" smtClean="0"/>
              <a:t>a card reader</a:t>
            </a:r>
          </a:p>
          <a:p>
            <a:pPr marL="574675" lvl="1" indent="-2349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The availability of an unexpired working HSPD-12 (CAC or PIV) card</a:t>
            </a:r>
            <a:endParaRPr lang="en-US" altLang="en-US" sz="2800" dirty="0" smtClean="0"/>
          </a:p>
          <a:p>
            <a:pPr marL="280988" indent="-2809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Card readers will be shipped to service units that lack them</a:t>
            </a:r>
          </a:p>
          <a:p>
            <a:pPr marL="280988" indent="-2809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Officers without a working CAC or PIV card will be contacted with instructions to resolve the issue.</a:t>
            </a:r>
          </a:p>
          <a:p>
            <a:pPr marL="280988" indent="-2809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Contact your Regional CC Liaison Office with questions or concerns</a:t>
            </a:r>
          </a:p>
        </p:txBody>
      </p:sp>
    </p:spTree>
    <p:extLst>
      <p:ext uri="{BB962C8B-B14F-4D97-AF65-F5344CB8AC3E}">
        <p14:creationId xmlns:p14="http://schemas.microsoft.com/office/powerpoint/2010/main" val="3319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 smtClean="0"/>
              <a:t>VA – Corps Agreement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27" y="1845733"/>
            <a:ext cx="11018908" cy="4274847"/>
          </a:xfrm>
        </p:spPr>
        <p:txBody>
          <a:bodyPr>
            <a:normAutofit/>
          </a:bodyPr>
          <a:lstStyle/>
          <a:p>
            <a:pPr marL="515938" lvl="1" indent="-3159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On April 13</a:t>
            </a:r>
            <a:r>
              <a:rPr lang="en-US" sz="2600" baseline="30000" dirty="0"/>
              <a:t>th</a:t>
            </a:r>
            <a:r>
              <a:rPr lang="en-US" sz="2600" dirty="0"/>
              <a:t>, </a:t>
            </a:r>
            <a:r>
              <a:rPr lang="en-US" sz="2600" dirty="0" smtClean="0"/>
              <a:t>the Surgeon General announced </a:t>
            </a:r>
            <a:r>
              <a:rPr lang="en-US" sz="2600" dirty="0"/>
              <a:t>a formal partnership between the Corps and the VA to provide direct patient care to veterans in VA </a:t>
            </a:r>
            <a:r>
              <a:rPr lang="en-US" sz="2600" dirty="0" smtClean="0"/>
              <a:t>facilities</a:t>
            </a:r>
            <a:r>
              <a:rPr lang="en-US" sz="2600" dirty="0"/>
              <a:t> </a:t>
            </a:r>
          </a:p>
          <a:p>
            <a:pPr marL="515938" lvl="1" indent="-31591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The </a:t>
            </a:r>
            <a:r>
              <a:rPr lang="en-US" sz="2600" dirty="0" smtClean="0"/>
              <a:t>agreement </a:t>
            </a:r>
            <a:r>
              <a:rPr lang="en-US" sz="2600" dirty="0"/>
              <a:t>is for an initial 5-year commitment and a limited number of officers may be assigned initially, with new recruits receiving </a:t>
            </a:r>
            <a:r>
              <a:rPr lang="en-US" sz="2600" dirty="0" smtClean="0"/>
              <a:t>preference</a:t>
            </a:r>
            <a:endParaRPr lang="en-US" sz="2600" dirty="0"/>
          </a:p>
          <a:p>
            <a:pPr marL="515938" lvl="1" indent="-31591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How does it impact officers at IHS?  </a:t>
            </a:r>
            <a:endParaRPr lang="en-US" sz="2600" dirty="0" smtClean="0"/>
          </a:p>
          <a:p>
            <a:pPr marL="855663" lvl="2" indent="-2222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Initially </a:t>
            </a:r>
            <a:r>
              <a:rPr lang="en-US" sz="2200" dirty="0"/>
              <a:t>it should not affect current IHS </a:t>
            </a:r>
            <a:r>
              <a:rPr lang="en-US" sz="2200" dirty="0" smtClean="0"/>
              <a:t>officers </a:t>
            </a:r>
            <a:endParaRPr lang="en-US" sz="2200" dirty="0"/>
          </a:p>
          <a:p>
            <a:pPr marL="515938" lvl="1" indent="-31591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 smtClean="0"/>
              <a:t>The Office of the Surgeon General </a:t>
            </a:r>
            <a:r>
              <a:rPr lang="en-US" sz="2600" dirty="0"/>
              <a:t>has expressed their intention to mitigate impact on recruitment and retention at IHS </a:t>
            </a:r>
            <a:r>
              <a:rPr lang="en-US" sz="2600" dirty="0" smtClean="0"/>
              <a:t>locations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202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 smtClean="0"/>
              <a:t>Recruitment Efforts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388138" cy="4775784"/>
          </a:xfrm>
        </p:spPr>
        <p:txBody>
          <a:bodyPr>
            <a:normAutofit/>
          </a:bodyPr>
          <a:lstStyle/>
          <a:p>
            <a:pPr marL="236538" indent="-23653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As of May 1, 2017, IHS established a new recruitment initiative with Corps HQ that gives IHS priority in reviewing Corps applicant leads</a:t>
            </a:r>
          </a:p>
          <a:p>
            <a:pPr marL="236538" indent="-23653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</a:t>
            </a:r>
            <a:r>
              <a:rPr lang="en-US" sz="2400" dirty="0" smtClean="0"/>
              <a:t>acilitated by the Division of Recruitment and Outreach (DRO) and Division of Commissioned Personnel Support (DCPS) within the Office of Human Resources</a:t>
            </a:r>
          </a:p>
          <a:p>
            <a:pPr marL="236538" indent="-23653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Leads will include those that pass the initial pre-screen; those that are professionally boarded; those ineligible for the Corps or have withdrawn their application, but may be interested in a Civil Service position</a:t>
            </a:r>
          </a:p>
          <a:p>
            <a:pPr marL="236538" indent="-23653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Previous coordination effort with Corps HQ on the GPA initiative resulted in 10 Nurse hires and counting</a:t>
            </a:r>
          </a:p>
        </p:txBody>
      </p:sp>
    </p:spTree>
    <p:extLst>
      <p:ext uri="{BB962C8B-B14F-4D97-AF65-F5344CB8AC3E}">
        <p14:creationId xmlns:p14="http://schemas.microsoft.com/office/powerpoint/2010/main" val="14396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0876" y="5604387"/>
            <a:ext cx="10132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RADM Chris Buchanan and RADM Kelly Taylor with newly commissioned IHS officers at the graduation ceremony of Officer Basic Course (OBC) 95 on April 21, 2017 in Potomac, MD.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78" y="237051"/>
            <a:ext cx="11059340" cy="53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75172" cy="1450757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 smtClean="0"/>
              <a:t>Office of the Surgeon General Workgroups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3721"/>
            <a:ext cx="10317972" cy="4023360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OSG is </a:t>
            </a:r>
            <a:r>
              <a:rPr lang="en-US" sz="3200" dirty="0"/>
              <a:t>chartering workgroups focused on these three </a:t>
            </a:r>
            <a:r>
              <a:rPr lang="en-US" sz="3200" dirty="0" smtClean="0"/>
              <a:t>areas:</a:t>
            </a:r>
          </a:p>
          <a:p>
            <a:pPr marL="796925" lvl="1" indent="-280988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Executive </a:t>
            </a:r>
            <a:r>
              <a:rPr lang="en-US" sz="2800" dirty="0"/>
              <a:t>Leadership Training/Development Plans for </a:t>
            </a:r>
            <a:r>
              <a:rPr lang="en-US" sz="2800" dirty="0" smtClean="0"/>
              <a:t>Officers</a:t>
            </a:r>
          </a:p>
          <a:p>
            <a:pPr marL="796925" lvl="1" indent="-280988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Development </a:t>
            </a:r>
            <a:r>
              <a:rPr lang="en-US" sz="2800" dirty="0"/>
              <a:t>of a Communications Plan for the </a:t>
            </a:r>
            <a:r>
              <a:rPr lang="en-US" sz="2800" dirty="0" smtClean="0"/>
              <a:t>OSG</a:t>
            </a:r>
          </a:p>
          <a:p>
            <a:pPr marL="796925" lvl="1" indent="-280988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Community </a:t>
            </a:r>
            <a:r>
              <a:rPr lang="en-US" sz="2800" dirty="0"/>
              <a:t>Engagement specific to OSG initiatives </a:t>
            </a:r>
            <a:endParaRPr lang="en-US" sz="2800" dirty="0" smtClean="0"/>
          </a:p>
          <a:p>
            <a:pPr marL="1195388" lvl="2" indent="-2809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Beginning with </a:t>
            </a:r>
            <a:r>
              <a:rPr lang="en-US" sz="2400" dirty="0"/>
              <a:t>the Surgeon General’s report on </a:t>
            </a:r>
            <a:r>
              <a:rPr lang="en-US" sz="2400" dirty="0" smtClean="0"/>
              <a:t>Addiction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40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Call for Flag Nominations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683" y="1962468"/>
            <a:ext cx="10523702" cy="4276099"/>
          </a:xfrm>
        </p:spPr>
        <p:txBody>
          <a:bodyPr>
            <a:normAutofit/>
          </a:bodyPr>
          <a:lstStyle/>
          <a:p>
            <a:pPr marL="236538" indent="-236538">
              <a:buFont typeface="Wingdings" panose="05000000000000000000" pitchFamily="2" charset="2"/>
              <a:buChar char="§"/>
            </a:pPr>
            <a:r>
              <a:rPr lang="en-US" sz="2800" dirty="0" smtClean="0"/>
              <a:t>Current O-6 officers in Executive Level positions may be nominated for promotion to Flag Grade (O-7).</a:t>
            </a:r>
          </a:p>
          <a:p>
            <a:pPr marL="292608" lvl="1" indent="0">
              <a:spcBef>
                <a:spcPts val="60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</a:t>
            </a:r>
            <a:r>
              <a:rPr lang="en-US" sz="2600" u="sng" dirty="0" smtClean="0"/>
              <a:t>Eligibility</a:t>
            </a:r>
            <a:endParaRPr lang="en-US" sz="2600" u="sng" dirty="0"/>
          </a:p>
          <a:p>
            <a:pPr marL="917575" lvl="2" indent="-342900">
              <a:buFont typeface="Wingdings" panose="05000000000000000000" pitchFamily="2" charset="2"/>
              <a:buChar char="§"/>
            </a:pPr>
            <a:r>
              <a:rPr lang="en-US" sz="2200" dirty="0"/>
              <a:t>At least 16 years of active duty service in the Uniformed Services</a:t>
            </a:r>
          </a:p>
          <a:p>
            <a:pPr marL="917575" lvl="2" indent="-342900">
              <a:buFont typeface="Wingdings" panose="05000000000000000000" pitchFamily="2" charset="2"/>
              <a:buChar char="§"/>
            </a:pPr>
            <a:r>
              <a:rPr lang="en-US" sz="2200" dirty="0"/>
              <a:t>At least 12 years of active duty service in the PHS Commissioned Corps</a:t>
            </a:r>
          </a:p>
          <a:p>
            <a:pPr marL="917575" lvl="2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Encumbering </a:t>
            </a:r>
            <a:r>
              <a:rPr lang="en-US" sz="2200" dirty="0"/>
              <a:t>an executive level </a:t>
            </a:r>
            <a:r>
              <a:rPr lang="en-US" sz="2200" dirty="0" smtClean="0"/>
              <a:t>position</a:t>
            </a:r>
            <a:endParaRPr lang="en-US" sz="2200" dirty="0"/>
          </a:p>
          <a:p>
            <a:pPr marL="917575" lvl="2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A minimum </a:t>
            </a:r>
            <a:r>
              <a:rPr lang="en-US" sz="2200" dirty="0"/>
              <a:t>of 3 years in the O-6 grade as of January 1, </a:t>
            </a:r>
            <a:r>
              <a:rPr lang="en-US" sz="2200" dirty="0" smtClean="0"/>
              <a:t>2016</a:t>
            </a:r>
          </a:p>
          <a:p>
            <a:pPr marL="917575" lvl="2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Meet all administrative requirements</a:t>
            </a:r>
            <a:endParaRPr lang="en-US" sz="2200" dirty="0"/>
          </a:p>
          <a:p>
            <a:pPr marL="280988" lvl="1" indent="-280988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The deadline for submission of applications through the IHS Area/Office Director is June 1, 2017.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National Nurses Week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68" y="1845734"/>
            <a:ext cx="9946312" cy="4023360"/>
          </a:xfrm>
        </p:spPr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400" dirty="0" smtClean="0"/>
              <a:t>National </a:t>
            </a:r>
            <a:r>
              <a:rPr lang="en-US" sz="4400" dirty="0"/>
              <a:t>Nurses Week </a:t>
            </a:r>
            <a:endParaRPr lang="en-US" sz="4400" dirty="0" smtClean="0"/>
          </a:p>
          <a:p>
            <a:pPr algn="ctr"/>
            <a:r>
              <a:rPr lang="en-US" sz="4400" dirty="0" smtClean="0"/>
              <a:t>is </a:t>
            </a:r>
            <a:r>
              <a:rPr lang="en-US" sz="4400" dirty="0"/>
              <a:t>May 6-12, </a:t>
            </a:r>
            <a:r>
              <a:rPr lang="en-US" sz="4400" dirty="0" smtClean="0"/>
              <a:t>2017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000" dirty="0" smtClean="0"/>
              <a:t>See </a:t>
            </a:r>
            <a:r>
              <a:rPr lang="en-US" sz="3000" dirty="0"/>
              <a:t>IHS-ALL email </a:t>
            </a:r>
            <a:r>
              <a:rPr lang="en-US" sz="3000" dirty="0" smtClean="0"/>
              <a:t>message from </a:t>
            </a:r>
            <a:r>
              <a:rPr lang="en-US" sz="3000" dirty="0"/>
              <a:t>CAPT Michael </a:t>
            </a:r>
            <a:r>
              <a:rPr lang="en-US" sz="3000" dirty="0" err="1"/>
              <a:t>Toedt</a:t>
            </a:r>
            <a:r>
              <a:rPr lang="en-US" sz="3000" dirty="0"/>
              <a:t>, </a:t>
            </a:r>
            <a:endParaRPr lang="en-US" sz="3000" dirty="0" smtClean="0"/>
          </a:p>
          <a:p>
            <a:pPr algn="ctr">
              <a:spcBef>
                <a:spcPts val="300"/>
              </a:spcBef>
            </a:pPr>
            <a:r>
              <a:rPr lang="en-US" sz="3000" dirty="0" smtClean="0"/>
              <a:t>Acting </a:t>
            </a:r>
            <a:r>
              <a:rPr lang="en-US" sz="3000" dirty="0"/>
              <a:t>Chief Medical </a:t>
            </a:r>
            <a:r>
              <a:rPr lang="en-US" sz="3000" dirty="0" smtClean="0"/>
              <a:t>Officer, on </a:t>
            </a:r>
            <a:r>
              <a:rPr lang="en-US" sz="3000" dirty="0"/>
              <a:t>May 8, 2017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57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AGENDA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519" y="2037463"/>
            <a:ext cx="1007432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Key Leader Introductions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Purpose of the Corps All-Hands Meetings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Our 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Presentation of Commissioned Corps Topics and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Question and Answer (Q&amp;A) Session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Closing Remarks </a:t>
            </a:r>
            <a:endParaRPr lang="en-US" sz="28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30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710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Questions and Answers (Q&amp;A)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17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Regional Commissioned Corps Contacts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49200"/>
              </p:ext>
            </p:extLst>
          </p:nvPr>
        </p:nvGraphicFramePr>
        <p:xfrm>
          <a:off x="403368" y="2389239"/>
          <a:ext cx="11446223" cy="3657599"/>
        </p:xfrm>
        <a:graphic>
          <a:graphicData uri="http://schemas.openxmlformats.org/drawingml/2006/table">
            <a:tbl>
              <a:tblPr firstRow="1" firstCol="1" bandRow="1"/>
              <a:tblGrid>
                <a:gridCol w="1107603"/>
                <a:gridCol w="3392129"/>
                <a:gridCol w="3333136"/>
                <a:gridCol w="1297858"/>
                <a:gridCol w="2315497"/>
              </a:tblGrid>
              <a:tr h="43349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 Covered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DCPS Liaison Office Contact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3876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63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Agency/Headquarters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CDR Angela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Mtungwa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Director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 Maurice Sloan, Deputy Director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301-443-5440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480-225-1944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Angela.Mtungwa@ihs.gov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Maurice.Sloan@ihs.gov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44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Navajo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Navajo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Ms. Deborah Damon, HR Specialist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928-871-1390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Deborah.Damon@ihs.gov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5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Northern 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Bemidji, Billings, Great Plains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Ms. Robin Davidson, Regional Liaison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605-355-2244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Robin.Davidson@ihs.gov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7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Southeast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Albuquerque, Nashville,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Oklahoma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 Brandon Taylor, Regional Liaison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405-951-3819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Brandon.Taylor@ihs.gov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4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Southwest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Phoenix, Tucson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CDR Stephen Navarro, Regional Liaison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602-364-5252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Stephen.Navarro@ihs.gov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4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Western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Alaska, California, Portland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CDR Martha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Wanca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Regional Liaison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907-729-1308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Martha.Wanca@ihs.gov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2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432005"/>
            <a:ext cx="3721908" cy="37019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Purpose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897" y="1845734"/>
            <a:ext cx="10801413" cy="4023360"/>
          </a:xfrm>
        </p:spPr>
        <p:txBody>
          <a:bodyPr>
            <a:normAutofit/>
          </a:bodyPr>
          <a:lstStyle/>
          <a:p>
            <a:pPr marL="457200" lvl="1" indent="-2571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Keep officers in the field updated on Corps activities</a:t>
            </a:r>
          </a:p>
          <a:p>
            <a:pPr marL="457200" lvl="1" indent="-257175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Ensure officers receive the same information at the same time</a:t>
            </a:r>
          </a:p>
          <a:p>
            <a:pPr marL="457200" lvl="1" indent="-257175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Provide opportunity to interact with IHS Senior </a:t>
            </a:r>
            <a:r>
              <a:rPr lang="en-US" sz="2800" dirty="0" smtClean="0"/>
              <a:t>Staff and Flag Officers</a:t>
            </a:r>
            <a:endParaRPr lang="en-US" sz="2800" dirty="0"/>
          </a:p>
          <a:p>
            <a:pPr marL="457200" lvl="1" indent="-257175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Plan </a:t>
            </a:r>
            <a:r>
              <a:rPr lang="en-US" sz="2800" dirty="0"/>
              <a:t>to have meetings at least quarterly</a:t>
            </a:r>
          </a:p>
          <a:p>
            <a:pPr marL="457200" lvl="1" indent="-257175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In between, </a:t>
            </a:r>
            <a:r>
              <a:rPr lang="en-US" sz="2800" dirty="0" smtClean="0"/>
              <a:t>officers will </a:t>
            </a:r>
            <a:r>
              <a:rPr lang="en-US" sz="2800" dirty="0"/>
              <a:t>receive relevant Corps updates from CDR </a:t>
            </a:r>
            <a:r>
              <a:rPr lang="en-US" sz="2800" dirty="0" err="1" smtClean="0"/>
              <a:t>Mtungwa</a:t>
            </a:r>
            <a:r>
              <a:rPr lang="en-US" sz="2800" dirty="0" smtClean="0"/>
              <a:t>, Commissioned Corps (CC) Liaison </a:t>
            </a:r>
            <a:r>
              <a:rPr lang="en-US" sz="2800" dirty="0"/>
              <a:t>and Regional CC Liaisons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Our Mission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97913" y="2549930"/>
            <a:ext cx="70159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00"/>
                </a:solidFill>
              </a:rPr>
              <a:t>...</a:t>
            </a:r>
            <a:r>
              <a:rPr lang="en-US" sz="4000" dirty="0" smtClean="0">
                <a:solidFill>
                  <a:srgbClr val="000000"/>
                </a:solidFill>
              </a:rPr>
              <a:t>to </a:t>
            </a:r>
            <a:r>
              <a:rPr lang="en-US" sz="4000" dirty="0">
                <a:solidFill>
                  <a:srgbClr val="000000"/>
                </a:solidFill>
              </a:rPr>
              <a:t>raise the physical, mental, social, and spiritual health of American Indians and Alaska Natives to the highest level.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280" y="1780101"/>
            <a:ext cx="701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00"/>
                </a:solidFill>
              </a:rPr>
              <a:t>Indian Health Service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 smtClean="0"/>
              <a:t>Our Mission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2212662" y="2445246"/>
            <a:ext cx="7860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00"/>
                </a:solidFill>
              </a:rPr>
              <a:t>... </a:t>
            </a:r>
            <a:r>
              <a:rPr lang="en-US" sz="3600" dirty="0" smtClean="0">
                <a:solidFill>
                  <a:srgbClr val="000000"/>
                </a:solidFill>
              </a:rPr>
              <a:t>to protect, promote, and advance the health and safety of our Nation.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280" y="1792696"/>
            <a:ext cx="9394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00"/>
                </a:solidFill>
              </a:rPr>
              <a:t>Public Health Service Commissioned Corps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79" y="4193689"/>
            <a:ext cx="9394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00"/>
                </a:solidFill>
              </a:rPr>
              <a:t>Department of Health and Human Services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2662" y="4849524"/>
            <a:ext cx="7860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00"/>
                </a:solidFill>
              </a:rPr>
              <a:t>... </a:t>
            </a:r>
            <a:r>
              <a:rPr lang="en-US" sz="3600" dirty="0" smtClean="0">
                <a:solidFill>
                  <a:srgbClr val="000000"/>
                </a:solidFill>
              </a:rPr>
              <a:t>to protect, promote, and advance the health and well-being of all Americans.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Reimagine HHS Initiative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>
              <a:buFont typeface="Wingdings" panose="05000000000000000000" pitchFamily="2" charset="2"/>
              <a:buChar char="§"/>
            </a:pPr>
            <a:r>
              <a:rPr lang="en-US" sz="2800" dirty="0" smtClean="0"/>
              <a:t>Plan to reorganize and optimize our work at HHS </a:t>
            </a:r>
          </a:p>
          <a:p>
            <a:pPr marL="339725" indent="-3397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Six principles outlined</a:t>
            </a:r>
          </a:p>
          <a:p>
            <a:pPr marL="796925" lvl="1" indent="-3397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Engagement</a:t>
            </a:r>
          </a:p>
          <a:p>
            <a:pPr marL="796925" lvl="1" indent="-3397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Empowerment</a:t>
            </a:r>
          </a:p>
          <a:p>
            <a:pPr marL="796925" lvl="1" indent="-3397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Service </a:t>
            </a:r>
          </a:p>
          <a:p>
            <a:pPr marL="796925" lvl="1" indent="-3397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Performance </a:t>
            </a:r>
          </a:p>
          <a:p>
            <a:pPr marL="796925" lvl="1" indent="-3397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Stewardship</a:t>
            </a:r>
          </a:p>
          <a:p>
            <a:pPr marL="796925" lvl="1" indent="-3397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Sustainability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690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Reimagine HHS Initiative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686681" cy="402336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Draft Plan is due to the Office of Management and Budget on June 30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</a:p>
          <a:p>
            <a:pPr marL="234950" indent="-2349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600" dirty="0" smtClean="0"/>
              <a:t>Plan will be based on ideas from HHS employees through 5 interagency workgroups focusing on:</a:t>
            </a:r>
          </a:p>
          <a:p>
            <a:pPr marL="627063" lvl="1" indent="-28733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300" dirty="0" smtClean="0"/>
              <a:t>The Healthcare System</a:t>
            </a:r>
          </a:p>
          <a:p>
            <a:pPr marL="627063" lvl="1" indent="-287338">
              <a:buFont typeface="Wingdings" panose="05000000000000000000" pitchFamily="2" charset="2"/>
              <a:buChar char="§"/>
            </a:pPr>
            <a:r>
              <a:rPr lang="en-US" sz="2300" dirty="0" smtClean="0"/>
              <a:t>Public Health</a:t>
            </a:r>
          </a:p>
          <a:p>
            <a:pPr marL="627063" lvl="1" indent="-287338">
              <a:buFont typeface="Wingdings" panose="05000000000000000000" pitchFamily="2" charset="2"/>
              <a:buChar char="§"/>
            </a:pPr>
            <a:r>
              <a:rPr lang="en-US" sz="2300" dirty="0" smtClean="0"/>
              <a:t>Economic and Social Well-Being</a:t>
            </a:r>
          </a:p>
          <a:p>
            <a:pPr marL="627063" lvl="1" indent="-287338">
              <a:buFont typeface="Wingdings" panose="05000000000000000000" pitchFamily="2" charset="2"/>
              <a:buChar char="§"/>
            </a:pPr>
            <a:r>
              <a:rPr lang="en-US" sz="2300" dirty="0" smtClean="0"/>
              <a:t>Scientific Advancement</a:t>
            </a:r>
          </a:p>
          <a:p>
            <a:pPr marL="627063" lvl="1" indent="-287338">
              <a:buFont typeface="Wingdings" panose="05000000000000000000" pitchFamily="2" charset="2"/>
              <a:buChar char="§"/>
            </a:pPr>
            <a:r>
              <a:rPr lang="en-US" sz="2300" dirty="0" smtClean="0"/>
              <a:t>Management and Stewardship</a:t>
            </a:r>
          </a:p>
          <a:p>
            <a:pPr marL="234950" indent="-2349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600" dirty="0" smtClean="0"/>
              <a:t>Ideas may be submitted to </a:t>
            </a:r>
            <a:r>
              <a:rPr lang="en-US" sz="2600" dirty="0" smtClean="0">
                <a:hlinkClick r:id="rId2"/>
              </a:rPr>
              <a:t>ReimagineHHS@hhs.gov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6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 smtClean="0"/>
              <a:t>IHS Corps </a:t>
            </a:r>
            <a:r>
              <a:rPr lang="en-US" altLang="en-US" sz="5400" b="1" dirty="0"/>
              <a:t>F</a:t>
            </a:r>
            <a:r>
              <a:rPr lang="en-US" altLang="en-US" sz="5400" b="1" dirty="0" smtClean="0"/>
              <a:t>orce Strength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29801"/>
            <a:ext cx="5235677" cy="1719180"/>
          </a:xfrm>
        </p:spPr>
        <p:txBody>
          <a:bodyPr>
            <a:normAutofit/>
          </a:bodyPr>
          <a:lstStyle/>
          <a:p>
            <a:r>
              <a:rPr lang="en-US" altLang="en-US" sz="3000" dirty="0" smtClean="0"/>
              <a:t>Currently 1883 Officers Assigned </a:t>
            </a:r>
          </a:p>
          <a:p>
            <a:pPr lvl="1">
              <a:lnSpc>
                <a:spcPct val="100000"/>
              </a:lnSpc>
            </a:pPr>
            <a:r>
              <a:rPr lang="en-US" altLang="en-US" sz="2600" dirty="0" smtClean="0"/>
              <a:t>Represents 29% of the total Corps force strength of 6502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officers</a:t>
            </a:r>
            <a:endParaRPr lang="en-US" altLang="en-US" sz="3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07902"/>
              </p:ext>
            </p:extLst>
          </p:nvPr>
        </p:nvGraphicFramePr>
        <p:xfrm>
          <a:off x="6592528" y="1858296"/>
          <a:ext cx="3156156" cy="4435094"/>
        </p:xfrm>
        <a:graphic>
          <a:graphicData uri="http://schemas.openxmlformats.org/drawingml/2006/table">
            <a:tbl>
              <a:tblPr firstRow="1" firstCol="1" bandRow="1"/>
              <a:tblGrid>
                <a:gridCol w="2117070"/>
                <a:gridCol w="1039086"/>
              </a:tblGrid>
              <a:tr h="3174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IHS Area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Albuquerque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Alaska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Billings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Bemidji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California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Great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Plains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Headquarters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Nashville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Navajo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Oklahoma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Phoenix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Portland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Tucson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6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601144"/>
              </p:ext>
            </p:extLst>
          </p:nvPr>
        </p:nvGraphicFramePr>
        <p:xfrm>
          <a:off x="101600" y="165099"/>
          <a:ext cx="12090400" cy="688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8A8288-AD4A-439D-ACC0-6C64ED91421B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0B05016-63B5-4694-82EA-6AC4962D4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483247-3F07-48E7-B10A-AF1FD5F9A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8237</TotalTime>
  <Words>1451</Words>
  <Application>Microsoft Office PowerPoint</Application>
  <PresentationFormat>Custom</PresentationFormat>
  <Paragraphs>218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Retrospect</vt:lpstr>
      <vt:lpstr>1_Retrospect</vt:lpstr>
      <vt:lpstr>Indian Health Service Corps Officers All-Hands </vt:lpstr>
      <vt:lpstr>AGENDA</vt:lpstr>
      <vt:lpstr>Purpose</vt:lpstr>
      <vt:lpstr>Our Mission</vt:lpstr>
      <vt:lpstr>Our Mission</vt:lpstr>
      <vt:lpstr>Reimagine HHS Initiative</vt:lpstr>
      <vt:lpstr>Reimagine HHS Initiative</vt:lpstr>
      <vt:lpstr>IHS Corps Force Strength</vt:lpstr>
      <vt:lpstr>PowerPoint Presentation</vt:lpstr>
      <vt:lpstr>2017 COF Symposium</vt:lpstr>
      <vt:lpstr>PMAP</vt:lpstr>
      <vt:lpstr>New Secure CCMIS Single Sign-on</vt:lpstr>
      <vt:lpstr>New Secure CCMIS Single Sign-on</vt:lpstr>
      <vt:lpstr>VA – Corps Agreement</vt:lpstr>
      <vt:lpstr>Recruitment Efforts</vt:lpstr>
      <vt:lpstr>PowerPoint Presentation</vt:lpstr>
      <vt:lpstr>Office of the Surgeon General Workgroups </vt:lpstr>
      <vt:lpstr>Call for Flag Nominations</vt:lpstr>
      <vt:lpstr>National Nurses Week</vt:lpstr>
      <vt:lpstr>Questions and Answers (Q&amp;A)</vt:lpstr>
      <vt:lpstr>Regional Commissioned Corps Contacts</vt:lpstr>
      <vt:lpstr>PowerPoint Presentation</vt:lpstr>
    </vt:vector>
  </TitlesOfParts>
  <Company>Indian Health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General Staff Presentation</dc:title>
  <dc:creator>IHS Public Affairs</dc:creator>
  <cp:lastModifiedBy>Administrator</cp:lastModifiedBy>
  <cp:revision>380</cp:revision>
  <cp:lastPrinted>2017-04-20T13:55:05Z</cp:lastPrinted>
  <dcterms:created xsi:type="dcterms:W3CDTF">2016-05-10T21:19:03Z</dcterms:created>
  <dcterms:modified xsi:type="dcterms:W3CDTF">2017-05-18T19:31:26Z</dcterms:modified>
</cp:coreProperties>
</file>