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08" r:id="rId4"/>
    <p:sldId id="309" r:id="rId5"/>
    <p:sldId id="265" r:id="rId6"/>
    <p:sldId id="259" r:id="rId7"/>
    <p:sldId id="266" r:id="rId8"/>
    <p:sldId id="260" r:id="rId9"/>
    <p:sldId id="262" r:id="rId10"/>
    <p:sldId id="310" r:id="rId11"/>
    <p:sldId id="305" r:id="rId12"/>
    <p:sldId id="268" r:id="rId13"/>
    <p:sldId id="302" r:id="rId14"/>
    <p:sldId id="303" r:id="rId15"/>
    <p:sldId id="288" r:id="rId16"/>
    <p:sldId id="290" r:id="rId17"/>
    <p:sldId id="285" r:id="rId18"/>
    <p:sldId id="26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3" autoAdjust="0"/>
    <p:restoredTop sz="94660"/>
  </p:normalViewPr>
  <p:slideViewPr>
    <p:cSldViewPr snapToGrid="0">
      <p:cViewPr>
        <p:scale>
          <a:sx n="85" d="100"/>
          <a:sy n="85" d="100"/>
        </p:scale>
        <p:origin x="-16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7863BF-DAE3-4DD1-BCFC-DA38F12F48B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8FF310-5B02-49E4-A03A-BFC27B749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9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BC5C-3742-49AA-8545-3ABE92871E2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F023F-1798-4F0D-B5C0-D24BCD21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hysicalactivity/downloads/unfit-to-serv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hdsp/maps/dtm/images/heart-image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hdsp/maps/dtm/images/heart-image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CDC. (2017).  Unfit for Duty.  Retrieved at: </a:t>
            </a:r>
            <a:r>
              <a:rPr lang="en-US" dirty="0">
                <a:hlinkClick r:id="rId3"/>
              </a:rPr>
              <a:t>https://www.cdc.gov/physicalactivity/downloads/unfit-to-serve.pdf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DETERMINE how much intensity you are exercising with? One way is by your Heart Rate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retrieved at: </a:t>
            </a:r>
            <a:r>
              <a:rPr lang="en-US" sz="1200" dirty="0">
                <a:hlinkClick r:id="rId3"/>
              </a:rPr>
              <a:t>https://www.cdc.gov/dhdsp/maps/dtm/images/heart-image.jpg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retrieved at: </a:t>
            </a:r>
            <a:r>
              <a:rPr lang="en-US" sz="1200" dirty="0">
                <a:hlinkClick r:id="rId3"/>
              </a:rPr>
              <a:t>https://www.cdc.gov/dhdsp/maps/dtm/images/heart-image.jpg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CDC. (2015).  Target Heart Rate and Estimated Maximum Heart Rate. Retrieved at: https://www.cdc.gov/physicalactivity/basics/measuring/heartrate.htm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talk test</a:t>
            </a:r>
            <a:r>
              <a:rPr lang="en-US" dirty="0">
                <a:effectLst/>
              </a:rPr>
              <a:t> is a simple way to measure relative intensity. In general, if you're doing moderate-intensity activity you can talk, but not sing, during the activity. If you're doing vigorous-intensity activity, you will not be able to say more than a few words without pausing for a breath.</a:t>
            </a:r>
            <a:endParaRPr lang="en-US" sz="1200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should my heart rate be DURING AEROBIC EXERCISE?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you want to exercise between 50% and 85% of your maximum heart rate for cardiovascular benefits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calculate: (220-age) x 0.50 , for 50% of max. heart rate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 (220-age) x 0.85, for 85% of max. heart rate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just starting to exercise, aim for the lower range of this (about 50% of max. heart rate)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moderate intensity workout, aim a little higher (50-69% of max. heart rate)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higher intensity workout, aim for 70-89% of your maximum heart rate	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American Heart Association, most people can gradually work up to exercising comfortably at 85% of their max. heart rate after a few months of regular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Bring movement into stretching.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Try doing Yoga or Tai Chi</a:t>
            </a:r>
          </a:p>
          <a:p>
            <a:r>
              <a:rPr lang="en-US" sz="2400" dirty="0">
                <a:solidFill>
                  <a:schemeClr val="tx2"/>
                </a:solidFill>
              </a:rPr>
              <a:t>Stretch on a regular basis, to maintain the benefits that stretching has to offer. </a:t>
            </a:r>
          </a:p>
          <a:p>
            <a:pPr lvl="1"/>
            <a:r>
              <a:rPr lang="en-US" sz="2300" dirty="0">
                <a:solidFill>
                  <a:schemeClr val="tx2"/>
                </a:solidFill>
              </a:rPr>
              <a:t>Gentle stretching can improve your circulation and steady blood flow helps reduce muscle tension and soreness.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9B4B-D7BF-4828-8184-035668466E2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47CF-1678-4275-8C95-630E4E9B7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rinaldi@bop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rinaldi@bop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1stevens@bop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Rinaldi@bop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ei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oseit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8171" y="697529"/>
            <a:ext cx="9129486" cy="988635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Bookman Old Style" panose="02050604050505020204" pitchFamily="18" charset="0"/>
              </a:rPr>
              <a:t>TPAC Exercise Challenge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F07356D9-1B6B-4F20-B118-B71758D67C2D}"/>
              </a:ext>
            </a:extLst>
          </p:cNvPr>
          <p:cNvSpPr txBox="1">
            <a:spLocks/>
          </p:cNvSpPr>
          <p:nvPr/>
        </p:nvSpPr>
        <p:spPr>
          <a:xfrm>
            <a:off x="3491699" y="2017977"/>
            <a:ext cx="5095394" cy="109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Bookman Old Style" panose="02050604050505020204" pitchFamily="18" charset="0"/>
              </a:rPr>
              <a:t>150 Minutes for 15 Weeks</a:t>
            </a:r>
          </a:p>
          <a:p>
            <a:pPr algn="ctr"/>
            <a:r>
              <a:rPr lang="en-US" sz="3000" dirty="0">
                <a:latin typeface="Bookman Old Style" panose="02050604050505020204" pitchFamily="18" charset="0"/>
              </a:rPr>
              <a:t>Move MORE, Sit LESS</a:t>
            </a:r>
          </a:p>
          <a:p>
            <a:pPr algn="ctr"/>
            <a:endParaRPr lang="en-US" sz="3000" dirty="0"/>
          </a:p>
        </p:txBody>
      </p:sp>
      <p:pic>
        <p:nvPicPr>
          <p:cNvPr id="9" name="Picture 8" descr="A person jumping in the air&#10;&#10;Description automatically generated">
            <a:extLst>
              <a:ext uri="{FF2B5EF4-FFF2-40B4-BE49-F238E27FC236}">
                <a16:creationId xmlns="" xmlns:a16="http://schemas.microsoft.com/office/drawing/2014/main" id="{C2B926D8-AFF1-415A-8563-2767816D5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26" y="2017977"/>
            <a:ext cx="2817359" cy="362657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Picture 10" descr="A picture containing man, wall, person, sport&#10;&#10;Description automatically generated">
            <a:extLst>
              <a:ext uri="{FF2B5EF4-FFF2-40B4-BE49-F238E27FC236}">
                <a16:creationId xmlns="" xmlns:a16="http://schemas.microsoft.com/office/drawing/2014/main" id="{7FE1515C-F18F-4418-A502-262E1560E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9" y="3429000"/>
            <a:ext cx="2817359" cy="272626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5" name="Picture 14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58FFC8C-0830-445D-914C-70C2AA2C3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61" y="3209374"/>
            <a:ext cx="2817359" cy="28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404E5-4E2B-4B9B-B19A-CD2E141C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662550"/>
            <a:ext cx="602415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Still not convinced that you should join….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7E60E5-6251-4619-879B-FA0C3B1CB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7848" y="4056968"/>
            <a:ext cx="5239964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PLEASE KEEP READING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Books">
            <a:extLst>
              <a:ext uri="{FF2B5EF4-FFF2-40B4-BE49-F238E27FC236}">
                <a16:creationId xmlns="" xmlns:a16="http://schemas.microsoft.com/office/drawing/2014/main" id="{71A39059-540E-4688-BDC3-C3E6CBB5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="" xmlns:a16="http://schemas.microsoft.com/office/drawing/2014/main" id="{DCBD8D82-61FA-40BA-9AE1-D39F546CFC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71" y="1578954"/>
            <a:ext cx="12281542" cy="3530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3E13C-ED56-4BDF-8729-4A39B12F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Fit for duty?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CA081B-2E38-4BA2-BE63-095F0400965C}"/>
              </a:ext>
            </a:extLst>
          </p:cNvPr>
          <p:cNvSpPr txBox="1"/>
          <p:nvPr/>
        </p:nvSpPr>
        <p:spPr>
          <a:xfrm>
            <a:off x="0" y="5428343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**Almost 1 in 5 children and more than 1 in 3 adults in the U.S. struggle with obesity**</a:t>
            </a:r>
          </a:p>
          <a:p>
            <a:pPr algn="ctr"/>
            <a:r>
              <a:rPr lang="en-US" sz="2000" b="1" dirty="0"/>
              <a:t>**Only half of adults and about one quarter of youth get recommended amounts of aerobic physical activity** </a:t>
            </a:r>
          </a:p>
          <a:p>
            <a:pPr algn="ctr"/>
            <a:r>
              <a:rPr lang="en-US" sz="2000" dirty="0"/>
              <a:t>**Nearly 1 in 4 young adults are too heavy to serve in our military**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47526E-436F-4C8B-B40C-2DE9AA8963D0}"/>
              </a:ext>
            </a:extLst>
          </p:cNvPr>
          <p:cNvSpPr/>
          <p:nvPr/>
        </p:nvSpPr>
        <p:spPr>
          <a:xfrm>
            <a:off x="0" y="452816"/>
            <a:ext cx="12192000" cy="7448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Fit for Duty?</a:t>
            </a:r>
          </a:p>
        </p:txBody>
      </p:sp>
    </p:spTree>
    <p:extLst>
      <p:ext uri="{BB962C8B-B14F-4D97-AF65-F5344CB8AC3E}">
        <p14:creationId xmlns:p14="http://schemas.microsoft.com/office/powerpoint/2010/main" val="2201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101215" y="1549385"/>
            <a:ext cx="9144000" cy="94157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    USPHS Service Weight Standards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CC99F0A-9A87-49A8-8DE3-681E9A0CD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73944"/>
              </p:ext>
            </p:extLst>
          </p:nvPr>
        </p:nvGraphicFramePr>
        <p:xfrm>
          <a:off x="1571241" y="459809"/>
          <a:ext cx="4050070" cy="58272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5248">
                  <a:extLst>
                    <a:ext uri="{9D8B030D-6E8A-4147-A177-3AD203B41FA5}">
                      <a16:colId xmlns="" xmlns:a16="http://schemas.microsoft.com/office/drawing/2014/main" val="1000346964"/>
                    </a:ext>
                  </a:extLst>
                </a:gridCol>
                <a:gridCol w="2344822">
                  <a:extLst>
                    <a:ext uri="{9D8B030D-6E8A-4147-A177-3AD203B41FA5}">
                      <a16:colId xmlns="" xmlns:a16="http://schemas.microsoft.com/office/drawing/2014/main" val="4233122755"/>
                    </a:ext>
                  </a:extLst>
                </a:gridCol>
              </a:tblGrid>
              <a:tr h="859325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Height (inches)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BMI 19.0 – 27.5 </a:t>
                      </a:r>
                    </a:p>
                    <a:p>
                      <a:pPr algn="ctr"/>
                      <a:r>
                        <a:rPr lang="en-US" sz="2100" b="0" dirty="0"/>
                        <a:t>(Weight in pounds)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8658368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91 – 131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009575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94 – 136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0279566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97 – 141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4080008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100 – 145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094386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104 – 150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726598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107 – 155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8497135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110 – 160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277776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114 – 165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792183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117 – 170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0370845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121 – 175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4720970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125 – 180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53359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95E111-E3CF-4010-9A5E-A7D899B1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208" y="5137001"/>
            <a:ext cx="1382511" cy="12937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70383D9-FF89-44FE-9507-B7E91FEA4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49019"/>
              </p:ext>
            </p:extLst>
          </p:nvPr>
        </p:nvGraphicFramePr>
        <p:xfrm>
          <a:off x="6016468" y="329245"/>
          <a:ext cx="4338335" cy="6262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846">
                  <a:extLst>
                    <a:ext uri="{9D8B030D-6E8A-4147-A177-3AD203B41FA5}">
                      <a16:colId xmlns="" xmlns:a16="http://schemas.microsoft.com/office/drawing/2014/main" val="613089910"/>
                    </a:ext>
                  </a:extLst>
                </a:gridCol>
                <a:gridCol w="2557489">
                  <a:extLst>
                    <a:ext uri="{9D8B030D-6E8A-4147-A177-3AD203B41FA5}">
                      <a16:colId xmlns="" xmlns:a16="http://schemas.microsoft.com/office/drawing/2014/main" val="124393517"/>
                    </a:ext>
                  </a:extLst>
                </a:gridCol>
              </a:tblGrid>
              <a:tr h="923009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Height (inches)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BMI 19.0 – 27.5 </a:t>
                      </a:r>
                    </a:p>
                    <a:p>
                      <a:pPr algn="ctr"/>
                      <a:r>
                        <a:rPr lang="en-US" sz="2100" b="0" dirty="0"/>
                        <a:t>(Weight in pounds)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887626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128 – 186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6778236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132 – 191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2704443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136 – 197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8091900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140 – 202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925917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144 – 208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166352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148 – 214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092165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152 – 220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693011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156 – 225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3886985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160 – 231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35410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164 – 237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6908825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168 – 244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9570837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rgbClr val="002060"/>
                          </a:solidFill>
                        </a:rPr>
                        <a:t>173 – 250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89628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16DBE1B-15C6-4686-87E3-3D573C57F6F7}"/>
              </a:ext>
            </a:extLst>
          </p:cNvPr>
          <p:cNvSpPr/>
          <p:nvPr/>
        </p:nvSpPr>
        <p:spPr>
          <a:xfrm>
            <a:off x="10319511" y="1117021"/>
            <a:ext cx="1872489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Effective </a:t>
            </a:r>
          </a:p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10/01/18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0DDE812-FA40-497C-9B95-4192CD2E68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r="26209" b="-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A2AA6-7C39-4458-B5C7-DF665DE5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803" y="206827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/>
              <a:t>How to Determine Intensity? </a:t>
            </a:r>
            <a:r>
              <a:rPr lang="en-US" b="1" dirty="0">
                <a:solidFill>
                  <a:srgbClr val="C00000"/>
                </a:solidFill>
              </a:rPr>
              <a:t>Find Your </a:t>
            </a:r>
            <a:r>
              <a:rPr lang="en-US" sz="4400" b="1" dirty="0">
                <a:solidFill>
                  <a:srgbClr val="C00000"/>
                </a:solidFill>
              </a:rPr>
              <a:t>Target </a:t>
            </a: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sz="4400" b="1" dirty="0">
                <a:solidFill>
                  <a:srgbClr val="C00000"/>
                </a:solidFill>
              </a:rPr>
              <a:t>eart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sz="4400" b="1" dirty="0">
                <a:solidFill>
                  <a:srgbClr val="C00000"/>
                </a:solidFill>
              </a:rPr>
              <a:t>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C5358-7706-40FA-A2F5-482BE9FAA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803" y="1260691"/>
            <a:ext cx="7369864" cy="5012533"/>
          </a:xfrm>
        </p:spPr>
        <p:txBody>
          <a:bodyPr vert="horz" lIns="91440" tIns="45720" rIns="91440" bIns="45720" rtlCol="0">
            <a:normAutofit/>
          </a:bodyPr>
          <a:lstStyle/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What is normal RESTING heart rate?</a:t>
            </a:r>
          </a:p>
          <a:p>
            <a:pPr marL="45720" indent="0">
              <a:buNone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Average resting heart rates (taken after a good night’s sleep and before getting out of bed) are:</a:t>
            </a:r>
          </a:p>
          <a:p>
            <a:pPr lvl="0"/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60-100 beats per minute for adults and children 10 years and older</a:t>
            </a:r>
          </a:p>
          <a:p>
            <a:pPr lvl="0"/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40-60 beats per minute for well-trained athletes</a:t>
            </a:r>
          </a:p>
          <a:p>
            <a:pPr marL="45720" indent="0">
              <a:buNone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HOW TO FIND: 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Gently press down on the inside of your wrist (just below your thumb) until you feel your pulse. </a:t>
            </a:r>
          </a:p>
          <a:p>
            <a:pPr marL="45720" indent="0">
              <a:buNone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Count the number of beats you feel for 15 seconds, and multiply by 4 to determine your heart rate (beats per minute).</a:t>
            </a:r>
          </a:p>
          <a:p>
            <a:pPr marL="45720" lvl="0" indent="0">
              <a:buNone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9E935BB-CDE7-45E7-AC26-672CFE226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r="2620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1AA7E-FB55-4609-A881-795B77BD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1"/>
            <a:ext cx="6586491" cy="978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 Heart rate during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64624-0469-494B-AA51-5477DDEEB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7374" y="1279741"/>
            <a:ext cx="7066148" cy="5277087"/>
          </a:xfrm>
        </p:spPr>
        <p:txBody>
          <a:bodyPr vert="horz" lIns="91440" tIns="45720" rIns="91440" bIns="45720" rtlCol="0">
            <a:noAutofit/>
          </a:bodyPr>
          <a:lstStyle/>
          <a:p>
            <a:pPr marL="45720" indent="0">
              <a:buNone/>
            </a:pPr>
            <a:r>
              <a:rPr lang="en-US" sz="2000" b="1" dirty="0"/>
              <a:t>What is my MAXIMUM heart rate?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The fastest heart rate your cardiovascular system can handle safely is approximately:  </a:t>
            </a:r>
            <a:r>
              <a:rPr lang="en-US" sz="2000" i="1" dirty="0"/>
              <a:t>220 minus your age</a:t>
            </a:r>
            <a:endParaRPr lang="en-US" sz="2000" dirty="0"/>
          </a:p>
          <a:p>
            <a:pPr marL="45720" indent="0">
              <a:buNone/>
            </a:pPr>
            <a:r>
              <a:rPr lang="en-US" sz="2000" b="1" dirty="0"/>
              <a:t>What should my heart rate be DURING AEROBIC EXERCISE?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general, you want to exercise between 50% and 85% of your maximum heart rate for cardiovascular benefits</a:t>
            </a:r>
          </a:p>
          <a:p>
            <a:pPr marL="0" indent="0">
              <a:buNone/>
            </a:pPr>
            <a:r>
              <a:rPr lang="en-US" sz="2000" dirty="0"/>
              <a:t>To calculate: (220-age) x 0.50 , for 50% of max. heart rate</a:t>
            </a:r>
          </a:p>
          <a:p>
            <a:pPr marL="45720" indent="0">
              <a:buNone/>
            </a:pPr>
            <a:r>
              <a:rPr lang="en-US" sz="2000" dirty="0"/>
              <a:t>                           (220-age) x 0.85, for 85% of max. heart rate</a:t>
            </a:r>
          </a:p>
          <a:p>
            <a:pPr marL="45720" indent="0">
              <a:buNone/>
            </a:pPr>
            <a:r>
              <a:rPr lang="en-US" sz="2000" dirty="0"/>
              <a:t>If just starting to exercise, aim for the lower range of this (about 50% of max. heart rate)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b="1" dirty="0"/>
              <a:t>For a </a:t>
            </a:r>
            <a:r>
              <a:rPr lang="en-US" sz="2400" b="1" dirty="0">
                <a:solidFill>
                  <a:srgbClr val="C00000"/>
                </a:solidFill>
              </a:rPr>
              <a:t>moderate intensity workout</a:t>
            </a:r>
            <a:r>
              <a:rPr lang="en-US" sz="2400" b="1" dirty="0"/>
              <a:t>, aim a little higher (50-69% of max. heart rate)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b="1" dirty="0"/>
              <a:t>For a </a:t>
            </a:r>
            <a:r>
              <a:rPr lang="en-US" sz="2400" b="1" dirty="0">
                <a:solidFill>
                  <a:srgbClr val="C00000"/>
                </a:solidFill>
              </a:rPr>
              <a:t>higher intensity workout</a:t>
            </a:r>
            <a:r>
              <a:rPr lang="en-US" sz="2400" b="1" dirty="0"/>
              <a:t>, aim for 70-89% of your maximum heart rate	</a:t>
            </a:r>
          </a:p>
          <a:p>
            <a:pPr marL="365760" lvl="1" indent="0">
              <a:buNone/>
            </a:pPr>
            <a:endParaRPr lang="en-US" sz="2500" dirty="0"/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person, sky, sport, gymnastics&#10;&#10;Description generated with very high confidence">
            <a:extLst>
              <a:ext uri="{FF2B5EF4-FFF2-40B4-BE49-F238E27FC236}">
                <a16:creationId xmlns="" xmlns:a16="http://schemas.microsoft.com/office/drawing/2014/main" id="{A1FB2E54-5151-4B74-BF46-2F5D83D964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r="-2" b="-2"/>
          <a:stretch/>
        </p:blipFill>
        <p:spPr>
          <a:xfrm>
            <a:off x="4949326" y="239521"/>
            <a:ext cx="6345836" cy="576194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267D4E-C859-4363-A41D-A83E4DEE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39521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chemeClr val="tx1"/>
                </a:solidFill>
              </a:rPr>
              <a:t>Muscle Strengthening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2348DF-AFC5-4DDB-930E-3AD6E0695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982069"/>
            <a:ext cx="3651466" cy="3785419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500" dirty="0"/>
              <a:t>Total body muscle strengthening targets the legs, hips, back, abdomen, chest, shoulders, and arms.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500" dirty="0"/>
              <a:t>Examples: Lifting weights, working with resistance bands, push-ups, pull-ups, burpees, sit-ups, heavy digging or shoveling, or yoga.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14C2F6-C89F-414B-AD1C-6C3D5BD42BDE}"/>
              </a:ext>
            </a:extLst>
          </p:cNvPr>
          <p:cNvSpPr txBox="1"/>
          <p:nvPr/>
        </p:nvSpPr>
        <p:spPr>
          <a:xfrm>
            <a:off x="4983017" y="6106569"/>
            <a:ext cx="676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aerobic exercise and strengthening can occur on the same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236C7-2ED3-4047-8FA8-DE488A52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6" y="152400"/>
            <a:ext cx="9144000" cy="1143000"/>
          </a:xfrm>
        </p:spPr>
        <p:txBody>
          <a:bodyPr/>
          <a:lstStyle/>
          <a:p>
            <a:r>
              <a:rPr lang="en-US" b="1" dirty="0"/>
              <a:t>Muscle strengthening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01661A9-1231-4913-8A30-A9894D0F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1894324"/>
            <a:ext cx="9144000" cy="445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To gain health benefits, muscle-strengthening activities need to be done to the point where it's hard for you to do another repetition without help.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A repetition is one complete movement of an activity, like lifting a weight or doing a sit-up.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Try to do 8—12 repetitions per activity that count as 1 set. Try to do at least 1 set of muscle-strengthening activities, but to gain even more benefits, do 2 or 3 sets.</a:t>
            </a:r>
          </a:p>
          <a:p>
            <a:pPr marL="45720" indent="0">
              <a:buNone/>
            </a:pP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6" name="Picture 5" descr="http://www.clker.com/cliparts/B/9/N/q/L/s/exercise-with-dumbbells-symbol-hi.png">
            <a:extLst>
              <a:ext uri="{FF2B5EF4-FFF2-40B4-BE49-F238E27FC236}">
                <a16:creationId xmlns="" xmlns:a16="http://schemas.microsoft.com/office/drawing/2014/main" id="{D97B972D-4D6D-4E0E-B19A-D96403DA37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43" y="4963887"/>
            <a:ext cx="1452247" cy="138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7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6B559A6-74CF-4029-BF47-53F93A90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5907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Flexibility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6C7B657-D00E-4925-881F-B590AC7E1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878" y="1372724"/>
            <a:ext cx="5097780" cy="50516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</a:rPr>
              <a:t>The purpose of stretching is to maintain or increase the flexibility of tissues.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</a:rPr>
              <a:t>Dynamic stretching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</a:rPr>
              <a:t>moves the limb through the entire range of motion.  Repeat these stretches several times after a brisk warm up.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</a:rPr>
              <a:t>Static stretching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</a:rPr>
              <a:t>is done by holding the stretch for a prolonged period of time. Static stretching should be held between 15-30 seconds for 2-4 repetitions. </a:t>
            </a:r>
            <a:r>
              <a:rPr lang="en-US" sz="2500" u="sng" dirty="0">
                <a:solidFill>
                  <a:schemeClr val="tx1">
                    <a:lumMod val="50000"/>
                  </a:schemeClr>
                </a:solidFill>
              </a:rPr>
              <a:t>This is usually done after an activity.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7720AA0-2AD1-4D2B-8E55-DC40428A0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94" y="1079293"/>
            <a:ext cx="4045008" cy="4896024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TIPS: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When static stretching, don’t bounce. Stretching should be a smooth movement; bouncing can lead to injury.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Don’t aim for pain. You should feel tension in the muscles being stretched, but not pain.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Don’t hold your breath, breathe normally. 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Picture 13" descr="A picture containing person, sky, gymnastics, sport&#10;&#10;Description generated with very high confidence">
            <a:extLst>
              <a:ext uri="{FF2B5EF4-FFF2-40B4-BE49-F238E27FC236}">
                <a16:creationId xmlns="" xmlns:a16="http://schemas.microsoft.com/office/drawing/2014/main" id="{9357279A-EF91-4AB1-BE92-D90FCA4F3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59" y="4502758"/>
            <a:ext cx="2091977" cy="20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36F400F-DF28-43BC-8D8E-4929793B3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6106" y="1159746"/>
            <a:ext cx="835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Show your Esprit De Corps!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AB6679D-6AD1-4B45-B668-785B95C0E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902506"/>
            <a:ext cx="10773229" cy="2480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Need help setting it up?</a:t>
            </a:r>
            <a:endParaRPr lang="en-US" sz="27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Find us at the TPAC Wellness Booth during the 2019 COF USPHS Symposium.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You can also email CDR Michael Rinaldi at: </a:t>
            </a:r>
            <a:r>
              <a:rPr lang="en-US" sz="2700" dirty="0">
                <a:hlinkClick r:id="rId2"/>
              </a:rPr>
              <a:t>Mrinaldi@bop.gov</a:t>
            </a:r>
            <a:r>
              <a:rPr lang="en-US" sz="2700" dirty="0"/>
              <a:t> for Lose it! App technical related questions.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0287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TPAC Exercise Challenge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6F91F80A-5DB4-42E1-BADE-36B79BDF0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00183"/>
          </a:xfrm>
        </p:spPr>
        <p:txBody>
          <a:bodyPr/>
          <a:lstStyle/>
          <a:p>
            <a:r>
              <a:rPr lang="en-US" dirty="0"/>
              <a:t>What is the Exercise Challenge?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7580FFE-7CDC-4249-B622-F8482E78E4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Exercise Challenge consists of exercising for at least 150 minutes for 15 weeks!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week that you report 150 minutes of exercise you will receive 1 point.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Officers with 10 points or more will receive a Letter of Appreciation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2A7D9972-1CCA-41C9-86F7-EA01FED7A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31153"/>
          </a:xfrm>
        </p:spPr>
        <p:txBody>
          <a:bodyPr/>
          <a:lstStyle/>
          <a:p>
            <a:r>
              <a:rPr lang="en-US" dirty="0"/>
              <a:t>When does it start?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CB2F622C-C564-4D66-AEEA-BD7876662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2557687" cy="4706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May 8</a:t>
            </a:r>
            <a:r>
              <a:rPr lang="en-US" b="1" baseline="30000" dirty="0"/>
              <a:t>th</a:t>
            </a:r>
            <a:r>
              <a:rPr lang="en-US" b="1" dirty="0"/>
              <a:t> 2019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F07356D9-1B6B-4F20-B118-B71758D67C2D}"/>
              </a:ext>
            </a:extLst>
          </p:cNvPr>
          <p:cNvSpPr txBox="1">
            <a:spLocks/>
          </p:cNvSpPr>
          <p:nvPr/>
        </p:nvSpPr>
        <p:spPr>
          <a:xfrm>
            <a:off x="656720" y="986753"/>
            <a:ext cx="6866135" cy="67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/>
          </a:p>
        </p:txBody>
      </p:sp>
      <p:pic>
        <p:nvPicPr>
          <p:cNvPr id="15" name="Picture 14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58FFC8C-0830-445D-914C-70C2AA2C3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66" y="363386"/>
            <a:ext cx="1617868" cy="1617868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E8E0054E-F5C2-4FC9-9B98-AD08B6FB68E9}"/>
              </a:ext>
            </a:extLst>
          </p:cNvPr>
          <p:cNvSpPr txBox="1">
            <a:spLocks/>
          </p:cNvSpPr>
          <p:nvPr/>
        </p:nvSpPr>
        <p:spPr>
          <a:xfrm>
            <a:off x="6227911" y="3251092"/>
            <a:ext cx="5183188" cy="631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Who do I contact about joining?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="" xmlns:a16="http://schemas.microsoft.com/office/drawing/2014/main" id="{8819D21F-1816-4BC7-A76C-BC402B646AA7}"/>
              </a:ext>
            </a:extLst>
          </p:cNvPr>
          <p:cNvSpPr txBox="1">
            <a:spLocks/>
          </p:cNvSpPr>
          <p:nvPr/>
        </p:nvSpPr>
        <p:spPr>
          <a:xfrm>
            <a:off x="6206107" y="4157581"/>
            <a:ext cx="5350627" cy="2335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Please contact CDR Michael Rinaldi </a:t>
            </a:r>
            <a:r>
              <a:rPr lang="en-US" dirty="0">
                <a:hlinkClick r:id="rId3"/>
              </a:rPr>
              <a:t>Mrinaldi@bop.gov</a:t>
            </a:r>
            <a:r>
              <a:rPr lang="en-US" dirty="0"/>
              <a:t> or LCDR Clara Stevens </a:t>
            </a:r>
            <a:r>
              <a:rPr lang="en-US" dirty="0">
                <a:hlinkClick r:id="rId4"/>
              </a:rPr>
              <a:t>C1stevens@bop.gov</a:t>
            </a:r>
            <a:r>
              <a:rPr lang="en-US" dirty="0"/>
              <a:t>  if you have any questions.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157" y="188359"/>
            <a:ext cx="4722192" cy="4810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150 Minutes?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737C4E66-81D8-4C6E-B2E5-DB77F911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57" y="938161"/>
            <a:ext cx="7736845" cy="481061"/>
          </a:xfrm>
        </p:spPr>
        <p:txBody>
          <a:bodyPr>
            <a:noAutofit/>
          </a:bodyPr>
          <a:lstStyle/>
          <a:p>
            <a:r>
              <a:rPr lang="en-US" sz="3000" dirty="0"/>
              <a:t>According to the 2018 HHS Activity Guidelines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6F91F80A-5DB4-42E1-BADE-36B79BDF0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998" y="1617230"/>
            <a:ext cx="6734385" cy="505241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Adults should do at least </a:t>
            </a:r>
            <a:r>
              <a:rPr lang="en-US" sz="3200" b="1" dirty="0"/>
              <a:t>150 to 300 minutes a week of moderate-intensity</a:t>
            </a:r>
            <a:r>
              <a:rPr lang="en-US" sz="3200" dirty="0"/>
              <a:t>, or 75 minutes to 150 minutes of vigorous-intensity aerobic physical activity, or an equivalent combination of moderate/vigorous-intensity aerobic activity. </a:t>
            </a:r>
          </a:p>
          <a:p>
            <a:r>
              <a:rPr lang="en-US" sz="2100" dirty="0"/>
              <a:t>Additional health benefits are gained by engaging in activity beyond  the equivalent of 300 minutes of moderate-intensity activity  a week.</a:t>
            </a:r>
          </a:p>
          <a:p>
            <a:pPr marL="0" indent="0">
              <a:buNone/>
            </a:pPr>
            <a:r>
              <a:rPr lang="en-US" sz="21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Adults should also do muscle-strengthening activities of moderate or greater intensity and that involve all major muscle groups on 2 or more days a week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21" descr="A person holding a sign posing for the camera&#10;&#10;Description automatically generated">
            <a:extLst>
              <a:ext uri="{FF2B5EF4-FFF2-40B4-BE49-F238E27FC236}">
                <a16:creationId xmlns="" xmlns:a16="http://schemas.microsoft.com/office/drawing/2014/main" id="{BD9D24C8-3D17-4BCB-88CC-F3EA4FDAA9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98" y="1617230"/>
            <a:ext cx="4216611" cy="4854254"/>
          </a:xfrm>
        </p:spPr>
      </p:pic>
    </p:spTree>
    <p:extLst>
      <p:ext uri="{BB962C8B-B14F-4D97-AF65-F5344CB8AC3E}">
        <p14:creationId xmlns:p14="http://schemas.microsoft.com/office/powerpoint/2010/main" val="27600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F7DF5-3DBC-425E-80B9-FD4F33AA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539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Participate – 2 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24208C-22D2-4049-BFFC-71615FCD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93848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1) Exercise and then email your results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2FD9B8-4435-4FAB-A0B4-F66A37622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221654"/>
            <a:ext cx="5157787" cy="2981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manually track your minutes them and email CDR Rinaldi </a:t>
            </a:r>
            <a:r>
              <a:rPr lang="en-US" dirty="0">
                <a:hlinkClick r:id="rId2"/>
              </a:rPr>
              <a:t>MRinaldi@bop.gov</a:t>
            </a:r>
            <a:r>
              <a:rPr lang="en-US" dirty="0"/>
              <a:t> and he will keep track of each week that you reach your goal.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Please email him by Midnight every Wednesday.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43DBB8-C7A3-4D67-9416-BDB60C7E8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69207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2) Join the Challenge online and we will keep track for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FB503C-5A5E-4AEC-954D-B4B74318A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21654"/>
            <a:ext cx="5183188" cy="36845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Sign up and join the challenge on the Lose It App and we will track your minutes for you!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Log all your weekly minutes by Midnight on Wednesday.  If you are late logging minutes, please email CDR Rinaldi to let him know.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App is also a great way to track calories for weight management as well.</a:t>
            </a:r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="" xmlns:a16="http://schemas.microsoft.com/office/drawing/2014/main" id="{5F441D28-D8AB-4BCE-94CA-CD6300C7A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58" y="573246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F07F22-B791-414A-90E8-9A1862EBF200}"/>
              </a:ext>
            </a:extLst>
          </p:cNvPr>
          <p:cNvSpPr txBox="1"/>
          <p:nvPr/>
        </p:nvSpPr>
        <p:spPr>
          <a:xfrm>
            <a:off x="1429658" y="6034777"/>
            <a:ext cx="714828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REMEMBER:  You need 10 points or successful completion of obtaining 150 minutes of exercise for 10 weeks of the 15 weeks to receive a Letter of Appreciation.</a:t>
            </a:r>
          </a:p>
        </p:txBody>
      </p:sp>
    </p:spTree>
    <p:extLst>
      <p:ext uri="{BB962C8B-B14F-4D97-AF65-F5344CB8AC3E}">
        <p14:creationId xmlns:p14="http://schemas.microsoft.com/office/powerpoint/2010/main" val="63146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AF1E5E62-9EB9-408E-AE53-A04A4C811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C1BCE0D6-F50E-442F-9689-CCA15F93DC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5" y="1511678"/>
            <a:ext cx="5466806" cy="2531321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="" xmlns:a16="http://schemas.microsoft.com/office/drawing/2014/main" id="{9C5704B2-7C5B-4738-AF0D-4A2756A69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DFB36DC4-A410-4DF1-8453-1D85743F5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A8F9D-DA6F-4D4A-A9C2-B50CE7A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0" y="2303953"/>
            <a:ext cx="5876725" cy="22063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Step 1: Download the Lose It! App on your smartphone or view the website at </a:t>
            </a:r>
            <a:r>
              <a:rPr lang="en-US" dirty="0">
                <a:hlinkClick r:id="rId3"/>
              </a:rPr>
              <a:t>www.loseit.com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4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C59EDF-5A1E-404D-B55D-8AEA5D8D6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C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9">
            <a:extLst>
              <a:ext uri="{FF2B5EF4-FFF2-40B4-BE49-F238E27FC236}">
                <a16:creationId xmlns="" xmlns:a16="http://schemas.microsoft.com/office/drawing/2014/main" id="{FEE0385D-4151-43AA-9C6B-0365E10317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50" y="803049"/>
            <a:ext cx="2449128" cy="510235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2: Follow the links to create a Lose It profile.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93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Please use personal email address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Profile can have as much or as little information as you like.  First name only, nicknames, etc.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b="1" dirty="0"/>
              <a:t>IMPORTANT:</a:t>
            </a:r>
            <a:r>
              <a:rPr lang="en-US" sz="3000" dirty="0"/>
              <a:t> Please email CDR Rinaldi your user name so that we know who you are and can email you your Letter of Appreciation upon successful completion of the challenge!</a:t>
            </a:r>
          </a:p>
        </p:txBody>
      </p:sp>
    </p:spTree>
    <p:extLst>
      <p:ext uri="{BB962C8B-B14F-4D97-AF65-F5344CB8AC3E}">
        <p14:creationId xmlns:p14="http://schemas.microsoft.com/office/powerpoint/2010/main" val="249732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FBA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1AFC8305-E362-4204-9696-C48C0B8C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Step 3: Click the “My Day” Tab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0304F3C-4D08-4B25-8C47-A02D0BDA0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This will take you to a screen similar to the one shown to the left.  Near the bottom of the page is, “Find a challenge.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Click on this and type, “TPAC Exercise Challenge” and join the challenge</a:t>
            </a:r>
          </a:p>
        </p:txBody>
      </p:sp>
      <p:pic>
        <p:nvPicPr>
          <p:cNvPr id="20" name="Content Placeholder 19" descr="Line Arrow: Straight">
            <a:extLst>
              <a:ext uri="{FF2B5EF4-FFF2-40B4-BE49-F238E27FC236}">
                <a16:creationId xmlns="" xmlns:a16="http://schemas.microsoft.com/office/drawing/2014/main" id="{48FED199-8173-4A68-94D8-B01EA76B8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394163">
            <a:off x="34949" y="6057558"/>
            <a:ext cx="630720" cy="630720"/>
          </a:xfrm>
        </p:spPr>
      </p:pic>
      <p:pic>
        <p:nvPicPr>
          <p:cNvPr id="19" name="Content Placeholder 9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E5A8691-175D-49D0-8042-D9E030C9F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6" y="230038"/>
            <a:ext cx="3567970" cy="633314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142213" y="5436524"/>
            <a:ext cx="731518" cy="282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8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 privacy settings on Lose It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903" y="1733329"/>
            <a:ext cx="4832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Limited options to set privacy settings on the application.  Please set privacy settings via the </a:t>
            </a:r>
            <a:r>
              <a:rPr lang="en-US" sz="3000" dirty="0">
                <a:hlinkClick r:id="rId2"/>
              </a:rPr>
              <a:t>www.loseit.com</a:t>
            </a:r>
            <a:r>
              <a:rPr lang="en-US" sz="3000" dirty="0"/>
              <a:t> website.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Left panel menu available after clicking on your name 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27" y="1383401"/>
            <a:ext cx="3753293" cy="538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74" y="1383401"/>
            <a:ext cx="2328529" cy="49074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75374" y="5816009"/>
            <a:ext cx="1737538" cy="474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81" y="5044986"/>
            <a:ext cx="348778" cy="3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3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68F12-7ABD-4556-B7B5-FAE622E9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Step 5: Start logging your meals and exercise.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3D3B206-9887-4F08-8650-5AA13A6FE1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96" y="1218585"/>
            <a:ext cx="3592318" cy="5639416"/>
          </a:xfrm>
        </p:spPr>
      </p:pic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130CA335-7207-4730-94AD-B1BECB583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96" y="1218585"/>
            <a:ext cx="3592318" cy="5639416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BBF2AA7E-7246-4B38-8B0F-AEA8C221BD0D}"/>
              </a:ext>
            </a:extLst>
          </p:cNvPr>
          <p:cNvCxnSpPr>
            <a:cxnSpLocks/>
          </p:cNvCxnSpPr>
          <p:nvPr/>
        </p:nvCxnSpPr>
        <p:spPr>
          <a:xfrm flipH="1">
            <a:off x="10513228" y="1637072"/>
            <a:ext cx="1093753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EBEE0D-AC89-4E86-9346-D115C9C200DF}"/>
              </a:ext>
            </a:extLst>
          </p:cNvPr>
          <p:cNvCxnSpPr>
            <a:cxnSpLocks/>
          </p:cNvCxnSpPr>
          <p:nvPr/>
        </p:nvCxnSpPr>
        <p:spPr>
          <a:xfrm flipH="1">
            <a:off x="8409126" y="6046839"/>
            <a:ext cx="675880" cy="58010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8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Custom</PresentationFormat>
  <Paragraphs>177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TPAC Exercise Challenge</vt:lpstr>
      <vt:lpstr>TPAC Exercise Challenge</vt:lpstr>
      <vt:lpstr>Why 150 Minutes?</vt:lpstr>
      <vt:lpstr>How to Participate – 2 ways</vt:lpstr>
      <vt:lpstr>Step 1: Download the Lose It! App on your smartphone or view the website at www.loseit.com</vt:lpstr>
      <vt:lpstr>Step 2: Follow the links to create a Lose It profile.</vt:lpstr>
      <vt:lpstr>Step 3: Click the “My Day” Tab</vt:lpstr>
      <vt:lpstr>Step 4: Set privacy settings on Lose It website</vt:lpstr>
      <vt:lpstr>Step 5: Start logging your meals and exercise.</vt:lpstr>
      <vt:lpstr>Still not convinced that you should join….</vt:lpstr>
      <vt:lpstr>Fit for duty?</vt:lpstr>
      <vt:lpstr>    USPHS Service Weight Standards </vt:lpstr>
      <vt:lpstr>How to Determine Intensity? Find Your Target Heart Rate</vt:lpstr>
      <vt:lpstr> Heart rate during exercise</vt:lpstr>
      <vt:lpstr>Muscle Strengthening</vt:lpstr>
      <vt:lpstr>Muscle strengthening</vt:lpstr>
      <vt:lpstr>Flexibility</vt:lpstr>
      <vt:lpstr>Show your Esprit De Corps!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join the TPAC Challenge (Step by Step)</dc:title>
  <dc:creator>Rinaldi, Michael A (IHS/TUC)</dc:creator>
  <cp:lastModifiedBy>Daniel Mendez</cp:lastModifiedBy>
  <cp:revision>54</cp:revision>
  <cp:lastPrinted>2018-05-25T12:19:17Z</cp:lastPrinted>
  <dcterms:created xsi:type="dcterms:W3CDTF">2017-12-22T17:23:53Z</dcterms:created>
  <dcterms:modified xsi:type="dcterms:W3CDTF">2019-05-31T18:30:00Z</dcterms:modified>
</cp:coreProperties>
</file>