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36"/>
  </p:notesMasterIdLst>
  <p:handoutMasterIdLst>
    <p:handoutMasterId r:id="rId37"/>
  </p:handoutMasterIdLst>
  <p:sldIdLst>
    <p:sldId id="256" r:id="rId2"/>
    <p:sldId id="475" r:id="rId3"/>
    <p:sldId id="500" r:id="rId4"/>
    <p:sldId id="498" r:id="rId5"/>
    <p:sldId id="443" r:id="rId6"/>
    <p:sldId id="499" r:id="rId7"/>
    <p:sldId id="501" r:id="rId8"/>
    <p:sldId id="480" r:id="rId9"/>
    <p:sldId id="481" r:id="rId10"/>
    <p:sldId id="505" r:id="rId11"/>
    <p:sldId id="506" r:id="rId12"/>
    <p:sldId id="507" r:id="rId13"/>
    <p:sldId id="508" r:id="rId14"/>
    <p:sldId id="509" r:id="rId15"/>
    <p:sldId id="510" r:id="rId16"/>
    <p:sldId id="511" r:id="rId17"/>
    <p:sldId id="482" r:id="rId18"/>
    <p:sldId id="514" r:id="rId19"/>
    <p:sldId id="483" r:id="rId20"/>
    <p:sldId id="484" r:id="rId21"/>
    <p:sldId id="512" r:id="rId22"/>
    <p:sldId id="513" r:id="rId23"/>
    <p:sldId id="502" r:id="rId24"/>
    <p:sldId id="486" r:id="rId25"/>
    <p:sldId id="487" r:id="rId26"/>
    <p:sldId id="503" r:id="rId27"/>
    <p:sldId id="485" r:id="rId28"/>
    <p:sldId id="405" r:id="rId29"/>
    <p:sldId id="406" r:id="rId30"/>
    <p:sldId id="407" r:id="rId31"/>
    <p:sldId id="362" r:id="rId32"/>
    <p:sldId id="471" r:id="rId33"/>
    <p:sldId id="504" r:id="rId34"/>
    <p:sldId id="488"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tungwa, Angela (IHS/HQ)" initials="MA(" lastIdx="2" clrIdx="0">
    <p:extLst>
      <p:ext uri="{19B8F6BF-5375-455C-9EA6-DF929625EA0E}">
        <p15:presenceInfo xmlns:p15="http://schemas.microsoft.com/office/powerpoint/2012/main" userId="S-1-5-21-1547161642-606747145-682003330-4646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BDB"/>
    <a:srgbClr val="000000"/>
    <a:srgbClr val="990033"/>
    <a:srgbClr val="0000FF"/>
    <a:srgbClr val="FFFFB7"/>
    <a:srgbClr val="FFFFBD"/>
    <a:srgbClr val="FFFF2F"/>
    <a:srgbClr val="FFFF00"/>
    <a:srgbClr val="FFFFCC"/>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83" autoAdjust="0"/>
    <p:restoredTop sz="82134" autoAdjust="0"/>
  </p:normalViewPr>
  <p:slideViewPr>
    <p:cSldViewPr>
      <p:cViewPr>
        <p:scale>
          <a:sx n="70" d="100"/>
          <a:sy n="70" d="100"/>
        </p:scale>
        <p:origin x="2462" y="552"/>
      </p:cViewPr>
      <p:guideLst>
        <p:guide orient="horz" pos="2208"/>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2706"/>
    </p:cViewPr>
  </p:sorterViewPr>
  <p:notesViewPr>
    <p:cSldViewPr>
      <p:cViewPr>
        <p:scale>
          <a:sx n="89" d="100"/>
          <a:sy n="89" d="100"/>
        </p:scale>
        <p:origin x="2534" y="53"/>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779463" y="260350"/>
            <a:ext cx="5686425" cy="465138"/>
          </a:xfrm>
          <a:prstGeom prst="rect">
            <a:avLst/>
          </a:prstGeom>
          <a:noFill/>
          <a:ln w="9525">
            <a:noFill/>
            <a:miter lim="800000"/>
            <a:headEnd/>
            <a:tailEnd/>
          </a:ln>
          <a:effectLst/>
        </p:spPr>
        <p:txBody>
          <a:bodyPr vert="horz" wrap="square" lIns="93149" tIns="46574" rIns="93149" bIns="46574" numCol="1" anchor="t" anchorCtr="0" compatLnSpc="1">
            <a:prstTxWarp prst="textNoShape">
              <a:avLst/>
            </a:prstTxWarp>
          </a:bodyPr>
          <a:lstStyle>
            <a:lvl1pPr algn="r" defTabSz="931863">
              <a:defRPr sz="2100" b="1"/>
            </a:lvl1pPr>
          </a:lstStyle>
          <a:p>
            <a:pPr>
              <a:defRPr/>
            </a:pPr>
            <a:r>
              <a:rPr lang="en-US" dirty="0"/>
              <a:t>Promotion Process</a:t>
            </a:r>
          </a:p>
        </p:txBody>
      </p:sp>
    </p:spTree>
    <p:extLst>
      <p:ext uri="{BB962C8B-B14F-4D97-AF65-F5344CB8AC3E}">
        <p14:creationId xmlns:p14="http://schemas.microsoft.com/office/powerpoint/2010/main" val="3462664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10" tIns="45706" rIns="91410" bIns="45706" numCol="1" anchor="t" anchorCtr="0" compatLnSpc="1">
            <a:prstTxWarp prst="textNoShape">
              <a:avLst/>
            </a:prstTxWarp>
          </a:bodyPr>
          <a:lstStyle>
            <a:lvl1pPr>
              <a:defRPr sz="1200">
                <a:latin typeface="Times New Roman" pitchFamily="18" charset="0"/>
              </a:defRPr>
            </a:lvl1pPr>
          </a:lstStyle>
          <a:p>
            <a:pPr>
              <a:defRPr/>
            </a:pPr>
            <a:r>
              <a:rPr lang="en-US" dirty="0"/>
              <a:t>Promotion Process</a:t>
            </a:r>
          </a:p>
        </p:txBody>
      </p:sp>
      <p:sp>
        <p:nvSpPr>
          <p:cNvPr id="10957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10" tIns="45706" rIns="91410" bIns="45706"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49156" name="Rectangle 4"/>
          <p:cNvSpPr>
            <a:spLocks noGrp="1" noRot="1" noChangeAspect="1" noChangeArrowheads="1" noTextEdit="1"/>
          </p:cNvSpPr>
          <p:nvPr>
            <p:ph type="sldImg" idx="2"/>
          </p:nvPr>
        </p:nvSpPr>
        <p:spPr bwMode="auto">
          <a:xfrm>
            <a:off x="1182688" y="698500"/>
            <a:ext cx="4646612" cy="3484563"/>
          </a:xfrm>
          <a:prstGeom prst="rect">
            <a:avLst/>
          </a:prstGeom>
          <a:noFill/>
          <a:ln w="9525">
            <a:solidFill>
              <a:srgbClr val="000000"/>
            </a:solidFill>
            <a:miter lim="800000"/>
            <a:headEnd/>
            <a:tailEnd/>
          </a:ln>
        </p:spPr>
      </p:sp>
      <p:sp>
        <p:nvSpPr>
          <p:cNvPr id="109573"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1410" tIns="45706" rIns="91410" bIns="4570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957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10" tIns="45706" rIns="91410" bIns="45706"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10957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10" tIns="45706" rIns="91410" bIns="45706" numCol="1" anchor="b" anchorCtr="0" compatLnSpc="1">
            <a:prstTxWarp prst="textNoShape">
              <a:avLst/>
            </a:prstTxWarp>
          </a:bodyPr>
          <a:lstStyle>
            <a:lvl1pPr algn="r">
              <a:defRPr sz="1200">
                <a:latin typeface="Times New Roman" pitchFamily="18" charset="0"/>
              </a:defRPr>
            </a:lvl1pPr>
          </a:lstStyle>
          <a:p>
            <a:pPr>
              <a:defRPr/>
            </a:pPr>
            <a:fld id="{19D7E215-2B29-4213-9BAA-5A84CA520700}" type="slidenum">
              <a:rPr lang="en-US"/>
              <a:pPr>
                <a:defRPr/>
              </a:pPr>
              <a:t>‹#›</a:t>
            </a:fld>
            <a:endParaRPr lang="en-US" dirty="0"/>
          </a:p>
        </p:txBody>
      </p:sp>
    </p:spTree>
    <p:extLst>
      <p:ext uri="{BB962C8B-B14F-4D97-AF65-F5344CB8AC3E}">
        <p14:creationId xmlns:p14="http://schemas.microsoft.com/office/powerpoint/2010/main" val="244383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10D07D5-F83C-44BD-A554-D3683920677E}" type="slidenum">
              <a:rPr lang="en-US" smtClean="0"/>
              <a:pPr/>
              <a:t>1</a:t>
            </a:fld>
            <a:endParaRPr lang="en-US"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lvl="1" eaLnBrk="1" hangingPunct="1">
              <a:buFont typeface="Wingdings" pitchFamily="2" charset="2"/>
              <a:buNone/>
            </a:pPr>
            <a:r>
              <a:rPr lang="en-US" baseline="0" dirty="0" smtClean="0"/>
              <a:t>Commissioned Corps Liaison Staff in your respective Region or HQ should be your primary POC and are available to assist you and advocate whenever appropriate.  Please use this valuable resource. CAPT Mtungwa may also be contacted when needed. https://www.ihs.gov/dcps/ </a:t>
            </a:r>
            <a:endParaRPr lang="en-US" dirty="0" smtClean="0"/>
          </a:p>
        </p:txBody>
      </p:sp>
    </p:spTree>
    <p:extLst>
      <p:ext uri="{BB962C8B-B14F-4D97-AF65-F5344CB8AC3E}">
        <p14:creationId xmlns:p14="http://schemas.microsoft.com/office/powerpoint/2010/main" val="3126581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70D572-D150-4A19-8C1F-030209A9C500}" type="slidenum">
              <a:rPr lang="en-US">
                <a:cs typeface="Arial" charset="0"/>
              </a:rPr>
              <a:pPr fontAlgn="base">
                <a:spcBef>
                  <a:spcPct val="0"/>
                </a:spcBef>
                <a:spcAft>
                  <a:spcPct val="0"/>
                </a:spcAft>
              </a:pPr>
              <a:t>11</a:t>
            </a:fld>
            <a:endParaRPr lang="en-US" dirty="0">
              <a:cs typeface="Arial" charset="0"/>
            </a:endParaRPr>
          </a:p>
        </p:txBody>
      </p:sp>
    </p:spTree>
    <p:extLst>
      <p:ext uri="{BB962C8B-B14F-4D97-AF65-F5344CB8AC3E}">
        <p14:creationId xmlns:p14="http://schemas.microsoft.com/office/powerpoint/2010/main" val="2851478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70D572-D150-4A19-8C1F-030209A9C500}" type="slidenum">
              <a:rPr lang="en-US">
                <a:cs typeface="Arial" charset="0"/>
              </a:rPr>
              <a:pPr fontAlgn="base">
                <a:spcBef>
                  <a:spcPct val="0"/>
                </a:spcBef>
                <a:spcAft>
                  <a:spcPct val="0"/>
                </a:spcAft>
              </a:pPr>
              <a:t>12</a:t>
            </a:fld>
            <a:endParaRPr lang="en-US" dirty="0">
              <a:cs typeface="Arial" charset="0"/>
            </a:endParaRPr>
          </a:p>
        </p:txBody>
      </p:sp>
    </p:spTree>
    <p:extLst>
      <p:ext uri="{BB962C8B-B14F-4D97-AF65-F5344CB8AC3E}">
        <p14:creationId xmlns:p14="http://schemas.microsoft.com/office/powerpoint/2010/main" val="356804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Statements that pertain only to IHS duties should be removed</a:t>
            </a:r>
          </a:p>
          <a:p>
            <a:pPr>
              <a:spcBef>
                <a:spcPct val="0"/>
              </a:spcBef>
            </a:pPr>
            <a:endParaRPr lang="en-US" dirty="0"/>
          </a:p>
          <a:p>
            <a:pPr>
              <a:spcBef>
                <a:spcPct val="0"/>
              </a:spcBef>
            </a:pPr>
            <a:r>
              <a:rPr lang="en-US" dirty="0" smtClean="0"/>
              <a:t>Do not regurgitate how many awards you have received, as it is on your CV and in and of itself is not </a:t>
            </a:r>
            <a:r>
              <a:rPr lang="en-US" dirty="0" err="1" smtClean="0"/>
              <a:t>officership</a:t>
            </a:r>
            <a:r>
              <a:rPr lang="en-US" dirty="0" smtClean="0"/>
              <a:t>.  </a:t>
            </a:r>
            <a:r>
              <a:rPr lang="en-US" dirty="0" smtClean="0"/>
              <a:t>You can list a PHS support activity then add that you received a [specify award] as a result.  But awards themselves are not </a:t>
            </a:r>
            <a:r>
              <a:rPr lang="en-US" dirty="0" err="1" smtClean="0"/>
              <a:t>officership</a:t>
            </a:r>
            <a:r>
              <a:rPr lang="en-US" dirty="0" smtClean="0"/>
              <a:t>.</a:t>
            </a:r>
          </a:p>
          <a:p>
            <a:pPr>
              <a:spcBef>
                <a:spcPct val="0"/>
              </a:spcBef>
            </a:pPr>
            <a:endParaRPr lang="en-US" dirty="0"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70D572-D150-4A19-8C1F-030209A9C500}" type="slidenum">
              <a:rPr lang="en-US">
                <a:cs typeface="Arial" charset="0"/>
              </a:rPr>
              <a:pPr fontAlgn="base">
                <a:spcBef>
                  <a:spcPct val="0"/>
                </a:spcBef>
                <a:spcAft>
                  <a:spcPct val="0"/>
                </a:spcAft>
              </a:pPr>
              <a:t>13</a:t>
            </a:fld>
            <a:endParaRPr lang="en-US" dirty="0">
              <a:cs typeface="Arial" charset="0"/>
            </a:endParaRPr>
          </a:p>
        </p:txBody>
      </p:sp>
    </p:spTree>
    <p:extLst>
      <p:ext uri="{BB962C8B-B14F-4D97-AF65-F5344CB8AC3E}">
        <p14:creationId xmlns:p14="http://schemas.microsoft.com/office/powerpoint/2010/main" val="3887362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Should cover whole career or most recent and impactful if you have too many to</a:t>
            </a:r>
            <a:r>
              <a:rPr lang="en-US" baseline="0" dirty="0" smtClean="0"/>
              <a:t> list.  Board members do not see your previous promotion documents so don’t think you only have to list things since your last promotion.  They won’t see those previous activities unless you include them.  </a:t>
            </a:r>
          </a:p>
          <a:p>
            <a:pPr>
              <a:spcBef>
                <a:spcPct val="0"/>
              </a:spcBef>
            </a:pPr>
            <a:endParaRPr lang="en-US" baseline="0" dirty="0" smtClean="0"/>
          </a:p>
          <a:p>
            <a:pPr>
              <a:spcBef>
                <a:spcPct val="0"/>
              </a:spcBef>
            </a:pPr>
            <a:r>
              <a:rPr lang="en-US" baseline="0" dirty="0" smtClean="0"/>
              <a:t>Keep it well-spaced with some white space between sections.  Board members will be viewing thousands of docs on the screen, so make it easy for them to see your accomplishments.  Too much information without white space makes it all run together.</a:t>
            </a:r>
            <a:endParaRPr lang="en-US" dirty="0"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70D572-D150-4A19-8C1F-030209A9C500}" type="slidenum">
              <a:rPr lang="en-US">
                <a:cs typeface="Arial" charset="0"/>
              </a:rPr>
              <a:pPr fontAlgn="base">
                <a:spcBef>
                  <a:spcPct val="0"/>
                </a:spcBef>
                <a:spcAft>
                  <a:spcPct val="0"/>
                </a:spcAft>
              </a:pPr>
              <a:t>14</a:t>
            </a:fld>
            <a:endParaRPr lang="en-US" dirty="0">
              <a:cs typeface="Arial" charset="0"/>
            </a:endParaRPr>
          </a:p>
        </p:txBody>
      </p:sp>
    </p:spTree>
    <p:extLst>
      <p:ext uri="{BB962C8B-B14F-4D97-AF65-F5344CB8AC3E}">
        <p14:creationId xmlns:p14="http://schemas.microsoft.com/office/powerpoint/2010/main" val="2615746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Should cover whole career or most recent and impactful if you have too many to</a:t>
            </a:r>
            <a:r>
              <a:rPr lang="en-US" baseline="0" dirty="0" smtClean="0"/>
              <a:t> list.  Board members do not see your previous promotion documents so don’t think you only have to list things since your last promotion.  They won’t see those previous activities unless you include them.  </a:t>
            </a:r>
          </a:p>
          <a:p>
            <a:pPr>
              <a:spcBef>
                <a:spcPct val="0"/>
              </a:spcBef>
            </a:pPr>
            <a:endParaRPr lang="en-US" baseline="0" dirty="0" smtClean="0"/>
          </a:p>
          <a:p>
            <a:pPr>
              <a:spcBef>
                <a:spcPct val="0"/>
              </a:spcBef>
            </a:pPr>
            <a:r>
              <a:rPr lang="en-US" baseline="0" dirty="0" smtClean="0"/>
              <a:t>Keep it well-spaced with some white space between sections.  Board members will be viewing thousands of docs on the screen, so make it easy for them to see your accomplishments.  Too much information without white space makes it all run together.</a:t>
            </a:r>
            <a:endParaRPr lang="en-US" dirty="0"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70D572-D150-4A19-8C1F-030209A9C500}" type="slidenum">
              <a:rPr lang="en-US">
                <a:cs typeface="Arial" charset="0"/>
              </a:rPr>
              <a:pPr fontAlgn="base">
                <a:spcBef>
                  <a:spcPct val="0"/>
                </a:spcBef>
                <a:spcAft>
                  <a:spcPct val="0"/>
                </a:spcAft>
              </a:pPr>
              <a:t>15</a:t>
            </a:fld>
            <a:endParaRPr lang="en-US" dirty="0">
              <a:cs typeface="Arial" charset="0"/>
            </a:endParaRPr>
          </a:p>
        </p:txBody>
      </p:sp>
    </p:spTree>
    <p:extLst>
      <p:ext uri="{BB962C8B-B14F-4D97-AF65-F5344CB8AC3E}">
        <p14:creationId xmlns:p14="http://schemas.microsoft.com/office/powerpoint/2010/main" val="3102014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Should cover whole career or most recent and impactful if you have too many to</a:t>
            </a:r>
            <a:r>
              <a:rPr lang="en-US" baseline="0" dirty="0" smtClean="0"/>
              <a:t> list.  Board members do not see your previous promotion documents so don’t think you only have to list things since your last promotion.  They won’t see those previous activities unless you include them.  </a:t>
            </a:r>
          </a:p>
          <a:p>
            <a:pPr>
              <a:spcBef>
                <a:spcPct val="0"/>
              </a:spcBef>
            </a:pPr>
            <a:endParaRPr lang="en-US" baseline="0" dirty="0" smtClean="0"/>
          </a:p>
          <a:p>
            <a:pPr>
              <a:spcBef>
                <a:spcPct val="0"/>
              </a:spcBef>
            </a:pPr>
            <a:r>
              <a:rPr lang="en-US" baseline="0" dirty="0" smtClean="0"/>
              <a:t>Keep it well-spaced with some white space between sections.  Board members will be viewing thousands of docs on the screen, so make it easy for them to see your accomplishments.  Too much information without white space makes it all run together.</a:t>
            </a:r>
            <a:endParaRPr lang="en-US" dirty="0"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70D572-D150-4A19-8C1F-030209A9C500}" type="slidenum">
              <a:rPr lang="en-US">
                <a:cs typeface="Arial" charset="0"/>
              </a:rPr>
              <a:pPr fontAlgn="base">
                <a:spcBef>
                  <a:spcPct val="0"/>
                </a:spcBef>
                <a:spcAft>
                  <a:spcPct val="0"/>
                </a:spcAft>
              </a:pPr>
              <a:t>16</a:t>
            </a:fld>
            <a:endParaRPr lang="en-US" dirty="0">
              <a:cs typeface="Arial" charset="0"/>
            </a:endParaRPr>
          </a:p>
        </p:txBody>
      </p:sp>
    </p:spTree>
    <p:extLst>
      <p:ext uri="{BB962C8B-B14F-4D97-AF65-F5344CB8AC3E}">
        <p14:creationId xmlns:p14="http://schemas.microsoft.com/office/powerpoint/2010/main" val="2427567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Should cover whole career or most recent and impactful if you have too many to</a:t>
            </a:r>
            <a:r>
              <a:rPr lang="en-US" baseline="0" dirty="0" smtClean="0"/>
              <a:t> list.  Board members do not see your previous promotion documents so don’t think you only have to list things since your last promotion.  They won’t see those previous activities unless you include them.  </a:t>
            </a:r>
          </a:p>
          <a:p>
            <a:pPr>
              <a:spcBef>
                <a:spcPct val="0"/>
              </a:spcBef>
            </a:pPr>
            <a:endParaRPr lang="en-US" baseline="0" dirty="0" smtClean="0"/>
          </a:p>
          <a:p>
            <a:pPr>
              <a:spcBef>
                <a:spcPct val="0"/>
              </a:spcBef>
            </a:pPr>
            <a:r>
              <a:rPr lang="en-US" baseline="0" dirty="0" smtClean="0"/>
              <a:t>Keep it well-spaced with some white space between sections.  Board members will be viewing thousands of docs on the screen, so make it easy for them to see your accomplishments.  Too much information without white space makes it all run together.</a:t>
            </a:r>
            <a:endParaRPr lang="en-US" dirty="0"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70D572-D150-4A19-8C1F-030209A9C500}" type="slidenum">
              <a:rPr lang="en-US">
                <a:cs typeface="Arial" charset="0"/>
              </a:rPr>
              <a:pPr fontAlgn="base">
                <a:spcBef>
                  <a:spcPct val="0"/>
                </a:spcBef>
                <a:spcAft>
                  <a:spcPct val="0"/>
                </a:spcAft>
              </a:pPr>
              <a:t>17</a:t>
            </a:fld>
            <a:endParaRPr lang="en-US" dirty="0">
              <a:cs typeface="Arial" charset="0"/>
            </a:endParaRPr>
          </a:p>
        </p:txBody>
      </p:sp>
    </p:spTree>
    <p:extLst>
      <p:ext uri="{BB962C8B-B14F-4D97-AF65-F5344CB8AC3E}">
        <p14:creationId xmlns:p14="http://schemas.microsoft.com/office/powerpoint/2010/main" val="3981245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70D572-D150-4A19-8C1F-030209A9C500}" type="slidenum">
              <a:rPr lang="en-US">
                <a:cs typeface="Arial" charset="0"/>
              </a:rPr>
              <a:pPr fontAlgn="base">
                <a:spcBef>
                  <a:spcPct val="0"/>
                </a:spcBef>
                <a:spcAft>
                  <a:spcPct val="0"/>
                </a:spcAft>
              </a:pPr>
              <a:t>18</a:t>
            </a:fld>
            <a:endParaRPr lang="en-US" dirty="0">
              <a:cs typeface="Arial" charset="0"/>
            </a:endParaRPr>
          </a:p>
        </p:txBody>
      </p:sp>
    </p:spTree>
    <p:extLst>
      <p:ext uri="{BB962C8B-B14F-4D97-AF65-F5344CB8AC3E}">
        <p14:creationId xmlns:p14="http://schemas.microsoft.com/office/powerpoint/2010/main" val="1292876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xfrm>
            <a:off x="685800" y="4343400"/>
            <a:ext cx="5724525" cy="4500563"/>
          </a:xfrm>
          <a:noFill/>
        </p:spPr>
        <p:txBody>
          <a:bodyPr wrap="square" numCol="1" anchor="t" anchorCtr="0" compatLnSpc="1">
            <a:prstTxWarp prst="textNoShape">
              <a:avLst/>
            </a:prstTxWarp>
          </a:bodyPr>
          <a:lstStyle/>
          <a:p>
            <a:pPr>
              <a:lnSpc>
                <a:spcPct val="120000"/>
              </a:lnSpc>
              <a:spcBef>
                <a:spcPct val="0"/>
              </a:spcBef>
            </a:pPr>
            <a:r>
              <a:rPr lang="en-US" sz="1100" dirty="0" smtClean="0">
                <a:latin typeface="Arial" charset="0"/>
              </a:rPr>
              <a:t>The Reviewing Official  (RO) is typically the same RO for the COER but doesn’t  have to be.</a:t>
            </a:r>
          </a:p>
          <a:p>
            <a:pPr>
              <a:lnSpc>
                <a:spcPct val="110000"/>
              </a:lnSpc>
              <a:spcBef>
                <a:spcPct val="0"/>
              </a:spcBef>
            </a:pPr>
            <a:r>
              <a:rPr lang="en-US" sz="1100" dirty="0" smtClean="0">
                <a:latin typeface="Arial" charset="0"/>
              </a:rPr>
              <a:t>The following factors are addressed in the ROS: </a:t>
            </a:r>
          </a:p>
          <a:p>
            <a:pPr>
              <a:lnSpc>
                <a:spcPct val="120000"/>
              </a:lnSpc>
              <a:spcBef>
                <a:spcPts val="588"/>
              </a:spcBef>
            </a:pPr>
            <a:r>
              <a:rPr lang="en-US" sz="1100" b="1" u="sng" dirty="0" smtClean="0">
                <a:latin typeface="Arial" charset="0"/>
              </a:rPr>
              <a:t>Promotion Readiness</a:t>
            </a:r>
            <a:r>
              <a:rPr lang="en-US" sz="1100" dirty="0" smtClean="0">
                <a:latin typeface="Arial" charset="0"/>
              </a:rPr>
              <a:t>: Is the officer ready for promotion and to serve at the next  higher rank? [Yes/No]. Explain: </a:t>
            </a:r>
          </a:p>
          <a:p>
            <a:pPr>
              <a:lnSpc>
                <a:spcPct val="120000"/>
              </a:lnSpc>
              <a:spcBef>
                <a:spcPct val="0"/>
              </a:spcBef>
            </a:pPr>
            <a:r>
              <a:rPr lang="en-US" sz="1100" b="1" u="sng" dirty="0" smtClean="0">
                <a:latin typeface="Arial" charset="0"/>
              </a:rPr>
              <a:t>Leadership</a:t>
            </a:r>
            <a:r>
              <a:rPr lang="en-US" sz="1100" dirty="0" smtClean="0">
                <a:latin typeface="Arial" charset="0"/>
              </a:rPr>
              <a:t>: How does the officer take on a leadership role in the OPDIV/STAFFDIV/organization? </a:t>
            </a:r>
          </a:p>
          <a:p>
            <a:pPr>
              <a:lnSpc>
                <a:spcPct val="120000"/>
              </a:lnSpc>
              <a:spcBef>
                <a:spcPct val="0"/>
              </a:spcBef>
            </a:pPr>
            <a:r>
              <a:rPr lang="en-US" sz="1100" b="1" u="sng" dirty="0" smtClean="0">
                <a:latin typeface="Arial" charset="0"/>
              </a:rPr>
              <a:t>Mission</a:t>
            </a:r>
            <a:r>
              <a:rPr lang="en-US" sz="1100" dirty="0" smtClean="0">
                <a:latin typeface="Arial" charset="0"/>
              </a:rPr>
              <a:t>: How does the officer contribute to the mission of the OPDIV/STAFFDIV/organization? </a:t>
            </a:r>
          </a:p>
          <a:p>
            <a:pPr>
              <a:lnSpc>
                <a:spcPct val="120000"/>
              </a:lnSpc>
              <a:spcBef>
                <a:spcPct val="0"/>
              </a:spcBef>
            </a:pPr>
            <a:endParaRPr lang="en-US" sz="1100" dirty="0" smtClean="0">
              <a:latin typeface="Arial" charset="0"/>
            </a:endParaRPr>
          </a:p>
          <a:p>
            <a:pPr>
              <a:lnSpc>
                <a:spcPct val="120000"/>
              </a:lnSpc>
              <a:spcBef>
                <a:spcPct val="0"/>
              </a:spcBef>
            </a:pPr>
            <a:r>
              <a:rPr lang="en-US" sz="1100" dirty="0" smtClean="0">
                <a:latin typeface="Arial" charset="0"/>
              </a:rPr>
              <a:t>The ROS </a:t>
            </a:r>
            <a:r>
              <a:rPr lang="en-US" sz="1100" dirty="0" smtClean="0">
                <a:latin typeface="Arial" charset="0"/>
              </a:rPr>
              <a:t>is now part of the Annual COER, typically the last page of the online COER.  </a:t>
            </a:r>
          </a:p>
          <a:p>
            <a:pPr>
              <a:lnSpc>
                <a:spcPct val="120000"/>
              </a:lnSpc>
              <a:spcBef>
                <a:spcPct val="0"/>
              </a:spcBef>
            </a:pPr>
            <a:endParaRPr lang="en-US" sz="1100" dirty="0">
              <a:latin typeface="Arial" charset="0"/>
            </a:endParaRPr>
          </a:p>
          <a:p>
            <a:pPr>
              <a:lnSpc>
                <a:spcPct val="120000"/>
              </a:lnSpc>
              <a:spcBef>
                <a:spcPct val="0"/>
              </a:spcBef>
            </a:pPr>
            <a:r>
              <a:rPr lang="en-US" sz="1100" dirty="0" smtClean="0">
                <a:latin typeface="Arial" charset="0"/>
              </a:rPr>
              <a:t>For the small percentage of officers who completed a transfer COER that will stand as the Annual COER (To date was July 1 or later), the ROS is accessed </a:t>
            </a:r>
            <a:r>
              <a:rPr lang="en-US" sz="1100" dirty="0" smtClean="0">
                <a:latin typeface="Arial" charset="0"/>
              </a:rPr>
              <a:t>from the CCMIS website and the Reviewing Official </a:t>
            </a:r>
            <a:r>
              <a:rPr lang="en-US" sz="1100" dirty="0" smtClean="0">
                <a:solidFill>
                  <a:srgbClr val="000000"/>
                </a:solidFill>
                <a:latin typeface="Arial" charset="0"/>
              </a:rPr>
              <a:t>MUST use the current year’s version when completing this form. </a:t>
            </a:r>
            <a:r>
              <a:rPr lang="en-US" sz="1100" dirty="0" smtClean="0">
                <a:solidFill>
                  <a:srgbClr val="000000"/>
                </a:solidFill>
                <a:latin typeface="Arial" charset="0"/>
              </a:rPr>
              <a:t>The manual PDF ROS is submitted through the Regional Liaison. </a:t>
            </a:r>
            <a:endParaRPr lang="en-US" dirty="0"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43C6E6-669A-4D53-8215-237DCB2D1E18}" type="slidenum">
              <a:rPr lang="en-US">
                <a:cs typeface="Arial" charset="0"/>
              </a:rPr>
              <a:pPr fontAlgn="base">
                <a:spcBef>
                  <a:spcPct val="0"/>
                </a:spcBef>
                <a:spcAft>
                  <a:spcPct val="0"/>
                </a:spcAft>
              </a:pPr>
              <a:t>19</a:t>
            </a:fld>
            <a:endParaRPr lang="en-US" dirty="0">
              <a:cs typeface="Arial" charset="0"/>
            </a:endParaRPr>
          </a:p>
        </p:txBody>
      </p:sp>
    </p:spTree>
    <p:extLst>
      <p:ext uri="{BB962C8B-B14F-4D97-AF65-F5344CB8AC3E}">
        <p14:creationId xmlns:p14="http://schemas.microsoft.com/office/powerpoint/2010/main" val="4144582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Assist</a:t>
            </a:r>
            <a:r>
              <a:rPr lang="en-US" baseline="0" dirty="0" smtClean="0"/>
              <a:t> your RO by providing them with statements demonstrating your readiness for promotion, your leadership attributes, and your contributions to the agency mission.  This is not where you talk about all of your </a:t>
            </a:r>
            <a:r>
              <a:rPr lang="en-US" baseline="0" dirty="0" err="1" smtClean="0"/>
              <a:t>officership</a:t>
            </a:r>
            <a:r>
              <a:rPr lang="en-US" baseline="0" dirty="0" smtClean="0"/>
              <a:t> activities.  This is about the agency mission.</a:t>
            </a:r>
          </a:p>
          <a:p>
            <a:endParaRPr lang="en-US" baseline="0" dirty="0" smtClean="0"/>
          </a:p>
          <a:p>
            <a:r>
              <a:rPr lang="en-US" baseline="0" dirty="0" smtClean="0"/>
              <a:t>Great place to address actual or perceived weaknesses, like if you lack mobility.  Who better to convey how valuable you are and how difficult the position would be to fill without you (if that is the case), than your RO?  </a:t>
            </a:r>
          </a:p>
          <a:p>
            <a:endParaRPr lang="en-US" baseline="0" dirty="0" smtClean="0"/>
          </a:p>
          <a:p>
            <a:r>
              <a:rPr lang="en-US" baseline="0" dirty="0" smtClean="0"/>
              <a:t>If you have tons of collateral and acting duties, mention it here along with the impact of you filling those gaps (operations, patient care, cost-savings, etc.)  Ensure the info listed demonstrates your leadership and readiness for the next rank.  </a:t>
            </a:r>
            <a:endParaRPr lang="en-US" dirty="0"/>
          </a:p>
        </p:txBody>
      </p:sp>
      <p:sp>
        <p:nvSpPr>
          <p:cNvPr id="4" name="Slide Number Placeholder 3"/>
          <p:cNvSpPr>
            <a:spLocks noGrp="1"/>
          </p:cNvSpPr>
          <p:nvPr>
            <p:ph type="sldNum" sz="quarter" idx="10"/>
          </p:nvPr>
        </p:nvSpPr>
        <p:spPr/>
        <p:txBody>
          <a:bodyPr/>
          <a:lstStyle/>
          <a:p>
            <a:pPr>
              <a:defRPr/>
            </a:pPr>
            <a:fld id="{19D7E215-2B29-4213-9BAA-5A84CA520700}" type="slidenum">
              <a:rPr lang="en-US" smtClean="0"/>
              <a:pPr>
                <a:defRPr/>
              </a:pPr>
              <a:t>20</a:t>
            </a:fld>
            <a:endParaRPr lang="en-US" dirty="0"/>
          </a:p>
        </p:txBody>
      </p:sp>
    </p:spTree>
    <p:extLst>
      <p:ext uri="{BB962C8B-B14F-4D97-AF65-F5344CB8AC3E}">
        <p14:creationId xmlns:p14="http://schemas.microsoft.com/office/powerpoint/2010/main" val="1673179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8857CB1E-B7F5-4A92-B9BF-5A10A8D9E98C}" type="slidenum">
              <a:rPr lang="en-US" smtClean="0"/>
              <a:pPr/>
              <a:t>2</a:t>
            </a:fld>
            <a:endParaRPr 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060811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D7E215-2B29-4213-9BAA-5A84CA520700}" type="slidenum">
              <a:rPr lang="en-US" smtClean="0"/>
              <a:pPr>
                <a:defRPr/>
              </a:pPr>
              <a:t>21</a:t>
            </a:fld>
            <a:endParaRPr lang="en-US" dirty="0"/>
          </a:p>
        </p:txBody>
      </p:sp>
    </p:spTree>
    <p:extLst>
      <p:ext uri="{BB962C8B-B14F-4D97-AF65-F5344CB8AC3E}">
        <p14:creationId xmlns:p14="http://schemas.microsoft.com/office/powerpoint/2010/main" val="578221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a:t>
            </a:r>
            <a:r>
              <a:rPr lang="en-US" baseline="0" dirty="0" smtClean="0"/>
              <a:t> readable and not all running together.</a:t>
            </a:r>
          </a:p>
          <a:p>
            <a:endParaRPr lang="en-US" baseline="0" dirty="0" smtClean="0"/>
          </a:p>
          <a:p>
            <a:r>
              <a:rPr lang="en-US" baseline="0" dirty="0" smtClean="0"/>
              <a:t>There are trigger words that give the impression this RO took the time and care to draft this and he/she cares about the officer.  “it is with great pleasure”, the officer “is demonstrating a leadership capacity beyond her current rank.” The officer “distinguishes herself as a commissioned officer by… superior level of commitment to the IHS mission by a high level of devotion to her patients and the Lawton community.”</a:t>
            </a:r>
          </a:p>
          <a:p>
            <a:endParaRPr lang="en-US" baseline="0" dirty="0" smtClean="0"/>
          </a:p>
          <a:p>
            <a:r>
              <a:rPr lang="en-US" baseline="0" dirty="0" smtClean="0"/>
              <a:t>See how paragraphs allow a story to be told and a picture painted versus bullets.  So I prefer paragraphs for the ROS but bullets for the OS, which is just about activities and contribution.</a:t>
            </a:r>
            <a:endParaRPr lang="en-US" dirty="0"/>
          </a:p>
        </p:txBody>
      </p:sp>
      <p:sp>
        <p:nvSpPr>
          <p:cNvPr id="4" name="Slide Number Placeholder 3"/>
          <p:cNvSpPr>
            <a:spLocks noGrp="1"/>
          </p:cNvSpPr>
          <p:nvPr>
            <p:ph type="sldNum" sz="quarter" idx="10"/>
          </p:nvPr>
        </p:nvSpPr>
        <p:spPr/>
        <p:txBody>
          <a:bodyPr/>
          <a:lstStyle/>
          <a:p>
            <a:pPr>
              <a:defRPr/>
            </a:pPr>
            <a:fld id="{19D7E215-2B29-4213-9BAA-5A84CA520700}" type="slidenum">
              <a:rPr lang="en-US" smtClean="0"/>
              <a:pPr>
                <a:defRPr/>
              </a:pPr>
              <a:t>22</a:t>
            </a:fld>
            <a:endParaRPr lang="en-US" dirty="0"/>
          </a:p>
        </p:txBody>
      </p:sp>
    </p:spTree>
    <p:extLst>
      <p:ext uri="{BB962C8B-B14F-4D97-AF65-F5344CB8AC3E}">
        <p14:creationId xmlns:p14="http://schemas.microsoft.com/office/powerpoint/2010/main" val="3804632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Regardless of board score, you must meet these to be promoted</a:t>
            </a:r>
            <a:endParaRPr lang="en-US" dirty="0"/>
          </a:p>
        </p:txBody>
      </p:sp>
      <p:sp>
        <p:nvSpPr>
          <p:cNvPr id="4" name="Slide Number Placeholder 3"/>
          <p:cNvSpPr>
            <a:spLocks noGrp="1"/>
          </p:cNvSpPr>
          <p:nvPr>
            <p:ph type="sldNum" sz="quarter" idx="10"/>
          </p:nvPr>
        </p:nvSpPr>
        <p:spPr/>
        <p:txBody>
          <a:bodyPr/>
          <a:lstStyle/>
          <a:p>
            <a:pPr>
              <a:defRPr/>
            </a:pPr>
            <a:fld id="{19D7E215-2B29-4213-9BAA-5A84CA520700}" type="slidenum">
              <a:rPr lang="en-US" smtClean="0"/>
              <a:pPr>
                <a:defRPr/>
              </a:pPr>
              <a:t>23</a:t>
            </a:fld>
            <a:endParaRPr lang="en-US" dirty="0"/>
          </a:p>
        </p:txBody>
      </p:sp>
    </p:spTree>
    <p:extLst>
      <p:ext uri="{BB962C8B-B14F-4D97-AF65-F5344CB8AC3E}">
        <p14:creationId xmlns:p14="http://schemas.microsoft.com/office/powerpoint/2010/main" val="2564918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Readiness – condition of service – </a:t>
            </a:r>
            <a:r>
              <a:rPr lang="en-US" dirty="0" smtClean="0"/>
              <a:t>Corps</a:t>
            </a:r>
            <a:r>
              <a:rPr lang="en-US" baseline="0" dirty="0" smtClean="0"/>
              <a:t> has moved to reviewing </a:t>
            </a:r>
            <a:r>
              <a:rPr lang="en-US" dirty="0" smtClean="0"/>
              <a:t>readiness </a:t>
            </a:r>
            <a:r>
              <a:rPr lang="en-US" dirty="0" smtClean="0"/>
              <a:t>continually</a:t>
            </a:r>
            <a:r>
              <a:rPr lang="en-US" baseline="0" dirty="0" smtClean="0"/>
              <a:t> and having consequences for not being ready (anytime and not just at promotion time).  </a:t>
            </a:r>
            <a:endParaRPr lang="en-US" baseline="0" dirty="0" smtClean="0"/>
          </a:p>
          <a:p>
            <a:r>
              <a:rPr lang="en-US" baseline="0" dirty="0" smtClean="0"/>
              <a:t>These all used to be applied after the boards adjourned, but not are used to determine eligibility: You must meet these between September and January 1 or you will not even be reviewed by a promotion board, pursuant to POM 821.74</a:t>
            </a:r>
            <a:endParaRPr lang="en-US" dirty="0"/>
          </a:p>
        </p:txBody>
      </p:sp>
      <p:sp>
        <p:nvSpPr>
          <p:cNvPr id="4" name="Slide Number Placeholder 3"/>
          <p:cNvSpPr>
            <a:spLocks noGrp="1"/>
          </p:cNvSpPr>
          <p:nvPr>
            <p:ph type="sldNum" sz="quarter" idx="10"/>
          </p:nvPr>
        </p:nvSpPr>
        <p:spPr/>
        <p:txBody>
          <a:bodyPr/>
          <a:lstStyle/>
          <a:p>
            <a:pPr>
              <a:defRPr/>
            </a:pPr>
            <a:fld id="{19D7E215-2B29-4213-9BAA-5A84CA520700}" type="slidenum">
              <a:rPr lang="en-US" smtClean="0"/>
              <a:pPr>
                <a:defRPr/>
              </a:pPr>
              <a:t>24</a:t>
            </a:fld>
            <a:endParaRPr lang="en-US" dirty="0"/>
          </a:p>
        </p:txBody>
      </p:sp>
    </p:spTree>
    <p:extLst>
      <p:ext uri="{BB962C8B-B14F-4D97-AF65-F5344CB8AC3E}">
        <p14:creationId xmlns:p14="http://schemas.microsoft.com/office/powerpoint/2010/main" val="3269558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DD2807-1</a:t>
            </a:r>
            <a:r>
              <a:rPr lang="en-US" baseline="0" dirty="0" smtClean="0"/>
              <a:t> dated between May 1, </a:t>
            </a:r>
            <a:r>
              <a:rPr lang="en-US" baseline="0" dirty="0" smtClean="0"/>
              <a:t>2019 </a:t>
            </a:r>
            <a:r>
              <a:rPr lang="en-US" baseline="0" dirty="0" smtClean="0"/>
              <a:t>and April 30, </a:t>
            </a:r>
            <a:r>
              <a:rPr lang="en-US" baseline="0" dirty="0" smtClean="0"/>
              <a:t>2020 </a:t>
            </a:r>
            <a:r>
              <a:rPr lang="en-US" baseline="0" dirty="0" smtClean="0"/>
              <a:t>for this upcoming promotion year. If you are up for your 5 year physical exam, this form is part of it and needs to be completed by your provider.  If you are not up for the 5 year physical, it is self-completed and you don’t sign it.  You sign and date the accompanying Disclosure Statement form.</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19D7E215-2B29-4213-9BAA-5A84CA520700}" type="slidenum">
              <a:rPr lang="en-US" smtClean="0"/>
              <a:pPr>
                <a:defRPr/>
              </a:pPr>
              <a:t>25</a:t>
            </a:fld>
            <a:endParaRPr lang="en-US" dirty="0"/>
          </a:p>
        </p:txBody>
      </p:sp>
    </p:spTree>
    <p:extLst>
      <p:ext uri="{BB962C8B-B14F-4D97-AF65-F5344CB8AC3E}">
        <p14:creationId xmlns:p14="http://schemas.microsoft.com/office/powerpoint/2010/main" val="2303005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r>
              <a:rPr lang="en-US" dirty="0" smtClean="0"/>
              <a:t>Always look</a:t>
            </a:r>
            <a:r>
              <a:rPr lang="en-US" baseline="0" dirty="0" smtClean="0"/>
              <a:t> in your </a:t>
            </a:r>
            <a:r>
              <a:rPr lang="en-US" baseline="0" dirty="0" err="1" smtClean="0"/>
              <a:t>eOPF</a:t>
            </a:r>
            <a:r>
              <a:rPr lang="en-US" baseline="0" dirty="0" smtClean="0"/>
              <a:t> to confirm that your documents made it and are legible.  Don’t rely solely on the automated email. Verify. </a:t>
            </a:r>
            <a:endParaRPr lang="en-US" dirty="0" smtClean="0"/>
          </a:p>
          <a:p>
            <a:pPr eaLnBrk="1" hangingPunct="1"/>
            <a:endParaRPr lang="en-US" dirty="0" smtClean="0"/>
          </a:p>
          <a:p>
            <a:pPr eaLnBrk="1" hangingPunct="1"/>
            <a:r>
              <a:rPr lang="en-US" dirty="0" smtClean="0"/>
              <a:t>Licenses/Credentials should NEVER expire in the </a:t>
            </a:r>
            <a:r>
              <a:rPr lang="en-US" dirty="0" err="1" smtClean="0"/>
              <a:t>eOPF</a:t>
            </a:r>
            <a:r>
              <a:rPr lang="en-US" dirty="0" smtClean="0"/>
              <a:t>.</a:t>
            </a:r>
            <a:r>
              <a:rPr lang="en-US" baseline="0" dirty="0" smtClean="0"/>
              <a:t>  They must be current </a:t>
            </a:r>
            <a:r>
              <a:rPr lang="en-US" u="sng" baseline="0" dirty="0" smtClean="0"/>
              <a:t>on file</a:t>
            </a:r>
            <a:r>
              <a:rPr lang="en-US" baseline="0" dirty="0" smtClean="0"/>
              <a:t>.</a:t>
            </a:r>
            <a:endParaRPr lang="en-US" dirty="0" smtClean="0"/>
          </a:p>
          <a:p>
            <a:pPr eaLnBrk="1" hangingPunct="1"/>
            <a:r>
              <a:rPr lang="en-US" dirty="0" smtClean="0"/>
              <a:t>Should your document not make it to the eOPF in time, you may have recourse if you have evidence that you uploaded/submitted the documents.  </a:t>
            </a:r>
          </a:p>
          <a:p>
            <a:pPr eaLnBrk="1" hangingPunct="1"/>
            <a:endParaRPr lang="en-US" dirty="0" smtClean="0"/>
          </a:p>
          <a:p>
            <a:pPr eaLnBrk="1" hangingPunct="1"/>
            <a:r>
              <a:rPr lang="en-US" dirty="0" err="1" smtClean="0"/>
              <a:t>PHSOpffix</a:t>
            </a:r>
            <a:r>
              <a:rPr lang="en-US" dirty="0" smtClean="0"/>
              <a:t> cannot add docs to your </a:t>
            </a:r>
            <a:r>
              <a:rPr lang="en-US" dirty="0" err="1" smtClean="0"/>
              <a:t>eOPF</a:t>
            </a:r>
            <a:r>
              <a:rPr lang="en-US" dirty="0" smtClean="0"/>
              <a:t>;  it can</a:t>
            </a:r>
            <a:r>
              <a:rPr lang="en-US" baseline="0" dirty="0" smtClean="0"/>
              <a:t> only correct errors currently in the file</a:t>
            </a:r>
          </a:p>
          <a:p>
            <a:pPr eaLnBrk="1" hangingPunct="1"/>
            <a:endParaRPr lang="en-US" dirty="0" smtClean="0"/>
          </a:p>
          <a:p>
            <a:pPr eaLnBrk="1" hangingPunct="1"/>
            <a:r>
              <a:rPr lang="en-US" dirty="0" smtClean="0"/>
              <a:t>PIR errors can severely hurt an officer’s chance for promotion.  Check  your COER scores, transfer history, licensure status, current</a:t>
            </a:r>
            <a:r>
              <a:rPr lang="en-US" baseline="0" dirty="0" smtClean="0"/>
              <a:t> billet grade, etc. </a:t>
            </a:r>
            <a:endParaRPr lang="en-US" dirty="0" smtClean="0"/>
          </a:p>
          <a:p>
            <a:pPr eaLnBrk="1" hangingPunct="1"/>
            <a:endParaRPr lang="en-US" dirty="0" smtClean="0"/>
          </a:p>
          <a:p>
            <a:pPr eaLnBrk="1" hangingPunct="1"/>
            <a:endParaRPr lang="en-US" dirty="0" smtClean="0"/>
          </a:p>
        </p:txBody>
      </p:sp>
      <p:sp>
        <p:nvSpPr>
          <p:cNvPr id="88068" name="Slide Number Placeholder 3"/>
          <p:cNvSpPr>
            <a:spLocks noGrp="1"/>
          </p:cNvSpPr>
          <p:nvPr>
            <p:ph type="sldNum" sz="quarter" idx="5"/>
          </p:nvPr>
        </p:nvSpPr>
        <p:spPr>
          <a:noFill/>
        </p:spPr>
        <p:txBody>
          <a:bodyPr/>
          <a:lstStyle/>
          <a:p>
            <a:fld id="{423A6E44-3C92-4500-BAB8-BC236EFEA7D1}" type="slidenum">
              <a:rPr lang="en-US" smtClean="0"/>
              <a:pPr/>
              <a:t>28</a:t>
            </a:fld>
            <a:endParaRPr lang="en-US" dirty="0" smtClean="0"/>
          </a:p>
        </p:txBody>
      </p:sp>
    </p:spTree>
    <p:extLst>
      <p:ext uri="{BB962C8B-B14F-4D97-AF65-F5344CB8AC3E}">
        <p14:creationId xmlns:p14="http://schemas.microsoft.com/office/powerpoint/2010/main" val="585247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8D97AE0D-9E5D-4217-814F-9E75DF823CBA}" type="slidenum">
              <a:rPr lang="en-US" smtClean="0"/>
              <a:pPr/>
              <a:t>29</a:t>
            </a:fld>
            <a:endParaRPr lang="en-US" dirty="0"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dirty="0" smtClean="0"/>
          </a:p>
          <a:p>
            <a:pPr eaLnBrk="1" hangingPunct="1"/>
            <a:r>
              <a:rPr lang="en-US" dirty="0" smtClean="0"/>
              <a:t>A legible PHS </a:t>
            </a:r>
            <a:r>
              <a:rPr lang="en-US" dirty="0" err="1" smtClean="0"/>
              <a:t>Serno</a:t>
            </a:r>
            <a:r>
              <a:rPr lang="en-US" dirty="0" smtClean="0"/>
              <a:t> helps ensure your documents make it to your file.</a:t>
            </a:r>
          </a:p>
          <a:p>
            <a:pPr eaLnBrk="1" hangingPunct="1"/>
            <a:endParaRPr lang="en-US" dirty="0" smtClean="0"/>
          </a:p>
          <a:p>
            <a:pPr eaLnBrk="1" hangingPunct="1"/>
            <a:r>
              <a:rPr lang="en-US" dirty="0" smtClean="0"/>
              <a:t>Should your document not make it to the eOPF in time, you may have recourse if you have evidence that you uploaded the documents.  </a:t>
            </a:r>
          </a:p>
          <a:p>
            <a:pPr eaLnBrk="1" hangingPunct="1"/>
            <a:endParaRPr lang="en-US" dirty="0" smtClean="0"/>
          </a:p>
          <a:p>
            <a:pPr eaLnBrk="1" hangingPunct="1"/>
            <a:r>
              <a:rPr lang="en-US" dirty="0" smtClean="0"/>
              <a:t>Boards want to see the impact of your duties or membership.</a:t>
            </a:r>
          </a:p>
          <a:p>
            <a:pPr eaLnBrk="1" hangingPunct="1"/>
            <a:endParaRPr lang="en-US" dirty="0" smtClean="0"/>
          </a:p>
          <a:p>
            <a:pPr eaLnBrk="1" hangingPunct="1"/>
            <a:r>
              <a:rPr lang="en-US" dirty="0" smtClean="0"/>
              <a:t>Board members have been around the block so they can tell when you are inflating what you’ve  done.  They may also know you, so you don’t want to call into question your integrity.</a:t>
            </a:r>
          </a:p>
          <a:p>
            <a:pPr eaLnBrk="1" hangingPunct="1"/>
            <a:endParaRPr lang="en-US" dirty="0" smtClean="0"/>
          </a:p>
          <a:p>
            <a:pPr eaLnBrk="1" hangingPunct="1"/>
            <a:r>
              <a:rPr lang="en-US" dirty="0" smtClean="0"/>
              <a:t>Transcripts should show work on an advanced degree.  Letter of appreciation can show contribution to JOAG, PAC, COA, etc.  As much as possible, back up your claims with documentation.</a:t>
            </a:r>
          </a:p>
          <a:p>
            <a:pPr eaLnBrk="1" hangingPunct="1"/>
            <a:endParaRPr lang="en-US" dirty="0" smtClean="0"/>
          </a:p>
          <a:p>
            <a:pPr eaLnBrk="1" hangingPunct="1"/>
            <a:r>
              <a:rPr lang="en-US" dirty="0" smtClean="0"/>
              <a:t>Notify your RO and supervisor by email that you are eligible for promotion and provide him/her your full name, PHS #, category and the link to the ROS page on the Promotion Information Page. In the email, provide him/her with bullet points to help identify how you are ready for promotion, demonstrate leadership in the agency/command and contribute the agency mission.</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666684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eaLnBrk="1" hangingPunct="1"/>
            <a:r>
              <a:rPr lang="en-US" dirty="0" smtClean="0"/>
              <a:t>Put in the time and effort on the OS.  It’s the most important document for Precept 4: Officership.</a:t>
            </a:r>
          </a:p>
          <a:p>
            <a:pPr eaLnBrk="1" hangingPunct="1"/>
            <a:endParaRPr lang="en-US" dirty="0" smtClean="0"/>
          </a:p>
          <a:p>
            <a:pPr eaLnBrk="1" hangingPunct="1"/>
            <a:r>
              <a:rPr lang="en-US" dirty="0" smtClean="0"/>
              <a:t>Make it easy for the boards by being concise &amp; clearly show how you measure up against the benchmarks. </a:t>
            </a:r>
          </a:p>
          <a:p>
            <a:pPr eaLnBrk="1" hangingPunct="1"/>
            <a:endParaRPr lang="en-US" dirty="0" smtClean="0"/>
          </a:p>
          <a:p>
            <a:pPr eaLnBrk="1" hangingPunct="1"/>
            <a:r>
              <a:rPr lang="en-US" dirty="0" smtClean="0"/>
              <a:t>Submit a rebuttal by</a:t>
            </a:r>
            <a:r>
              <a:rPr lang="en-US" baseline="0" dirty="0" smtClean="0"/>
              <a:t> December 31</a:t>
            </a:r>
            <a:r>
              <a:rPr lang="en-US" baseline="30000" dirty="0" smtClean="0"/>
              <a:t>st</a:t>
            </a:r>
            <a:r>
              <a:rPr lang="en-US" dirty="0" smtClean="0"/>
              <a:t> if you want it to be seen by a promotion board.  It must be in your file by the time they upload files for the board viewer typically in late January.  </a:t>
            </a:r>
          </a:p>
          <a:p>
            <a:pPr eaLnBrk="1" hangingPunct="1"/>
            <a:endParaRPr lang="en-US" dirty="0" smtClean="0"/>
          </a:p>
          <a:p>
            <a:pPr eaLnBrk="1" hangingPunct="1"/>
            <a:r>
              <a:rPr lang="en-US" dirty="0" smtClean="0"/>
              <a:t>Waiting until close to the deadline to submit documents may increase the chances that your documents will get caught in a backlog, or technical</a:t>
            </a:r>
            <a:r>
              <a:rPr lang="en-US" baseline="0" dirty="0" smtClean="0"/>
              <a:t> glitch,</a:t>
            </a:r>
            <a:r>
              <a:rPr lang="en-US" dirty="0" smtClean="0"/>
              <a:t> and/or get misfiled.</a:t>
            </a:r>
          </a:p>
          <a:p>
            <a:pPr eaLnBrk="1" hangingPunct="1"/>
            <a:endParaRPr lang="en-US" dirty="0" smtClean="0"/>
          </a:p>
          <a:p>
            <a:pPr eaLnBrk="1" hangingPunct="1"/>
            <a:r>
              <a:rPr lang="en-US" dirty="0" smtClean="0"/>
              <a:t>Begin your preparation well before you are eligible, whenever possible. Don’t chase promotions, but always</a:t>
            </a:r>
            <a:r>
              <a:rPr lang="en-US" baseline="0" dirty="0" smtClean="0"/>
              <a:t> seek improvement, growth, and development for professional fulfillment and to position yourself for promotion.</a:t>
            </a:r>
            <a:endParaRPr lang="en-US" dirty="0" smtClean="0"/>
          </a:p>
        </p:txBody>
      </p:sp>
      <p:sp>
        <p:nvSpPr>
          <p:cNvPr id="91140" name="Slide Number Placeholder 3"/>
          <p:cNvSpPr>
            <a:spLocks noGrp="1"/>
          </p:cNvSpPr>
          <p:nvPr>
            <p:ph type="sldNum" sz="quarter" idx="5"/>
          </p:nvPr>
        </p:nvSpPr>
        <p:spPr>
          <a:noFill/>
        </p:spPr>
        <p:txBody>
          <a:bodyPr/>
          <a:lstStyle/>
          <a:p>
            <a:fld id="{6A6ECD23-35BE-4B19-AAAA-64E60F6C6A37}" type="slidenum">
              <a:rPr lang="en-US" smtClean="0"/>
              <a:pPr/>
              <a:t>30</a:t>
            </a:fld>
            <a:endParaRPr lang="en-US" dirty="0" smtClean="0"/>
          </a:p>
        </p:txBody>
      </p:sp>
    </p:spTree>
    <p:extLst>
      <p:ext uri="{BB962C8B-B14F-4D97-AF65-F5344CB8AC3E}">
        <p14:creationId xmlns:p14="http://schemas.microsoft.com/office/powerpoint/2010/main" val="3858192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F1A5EB4E-3182-4417-89E8-E6B271E15395}" type="slidenum">
              <a:rPr lang="en-US" smtClean="0"/>
              <a:pPr/>
              <a:t>31</a:t>
            </a:fld>
            <a:endParaRPr lang="en-US" dirty="0"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3386704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9119FB06-7D0C-409D-88A1-7A375C667180}" type="slidenum">
              <a:rPr lang="en-US" smtClean="0"/>
              <a:pPr/>
              <a:t>32</a:t>
            </a:fld>
            <a:endParaRPr lang="en-US" dirty="0"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dirty="0" smtClean="0"/>
              <a:t>Always good to</a:t>
            </a:r>
            <a:r>
              <a:rPr lang="en-US" baseline="0" dirty="0" smtClean="0"/>
              <a:t> know the governing directives/regulations and policies for yourself.  </a:t>
            </a:r>
          </a:p>
          <a:p>
            <a:pPr eaLnBrk="1" hangingPunct="1"/>
            <a:r>
              <a:rPr lang="en-US" baseline="0" dirty="0" smtClean="0"/>
              <a:t>After familiarizing yourself with policy, your IHS Commissioned Corps Liaison is your next best option.  That’s why we are here.</a:t>
            </a:r>
          </a:p>
          <a:p>
            <a:pPr eaLnBrk="1" hangingPunct="1"/>
            <a:endParaRPr lang="en-US" baseline="0" dirty="0" smtClean="0"/>
          </a:p>
          <a:p>
            <a:pPr eaLnBrk="1" hangingPunct="1"/>
            <a:r>
              <a:rPr lang="en-US" baseline="0" dirty="0" smtClean="0"/>
              <a:t>I am so impressed with IHS officers who work so hard without complaint in some tough environments.  You all are doing great work.  It’s really a matter of presenting it well on the page through well-crafted documents and addressing areas of weakness, and making sure you have some acknowledgment of your great work in the form of individual honor awards in your file.  </a:t>
            </a:r>
          </a:p>
          <a:p>
            <a:pPr eaLnBrk="1" hangingPunct="1"/>
            <a:endParaRPr lang="en-US" baseline="0" dirty="0" smtClean="0"/>
          </a:p>
          <a:p>
            <a:pPr eaLnBrk="1" hangingPunct="1"/>
            <a:endParaRPr lang="en-US" baseline="0" dirty="0" smtClean="0"/>
          </a:p>
          <a:p>
            <a:pPr eaLnBrk="1" hangingPunct="1"/>
            <a:r>
              <a:rPr lang="en-US" baseline="0" dirty="0" smtClean="0"/>
              <a:t>Your category’s Professional Advisory </a:t>
            </a:r>
            <a:r>
              <a:rPr lang="en-US" baseline="0" dirty="0" err="1" smtClean="0"/>
              <a:t>Cmte</a:t>
            </a:r>
            <a:r>
              <a:rPr lang="en-US" baseline="0" dirty="0" smtClean="0"/>
              <a:t> (PAC) also has resources for professional development, mentoring, and promotion prep. </a:t>
            </a:r>
          </a:p>
          <a:p>
            <a:pPr eaLnBrk="1" hangingPunct="1"/>
            <a:endParaRPr lang="en-US" baseline="0" dirty="0" smtClean="0"/>
          </a:p>
          <a:p>
            <a:pPr eaLnBrk="1" hangingPunct="1"/>
            <a:r>
              <a:rPr lang="en-US" baseline="0" dirty="0" smtClean="0"/>
              <a:t>Well-meaning officers can give wrong information; ensure you are going to subject-matter experts</a:t>
            </a:r>
            <a:endParaRPr lang="en-US" dirty="0" smtClean="0"/>
          </a:p>
        </p:txBody>
      </p:sp>
    </p:spTree>
    <p:extLst>
      <p:ext uri="{BB962C8B-B14F-4D97-AF65-F5344CB8AC3E}">
        <p14:creationId xmlns:p14="http://schemas.microsoft.com/office/powerpoint/2010/main" val="2762222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78609A7-DE6A-46DC-B73A-D58CAB893DC5}" type="slidenum">
              <a:rPr lang="en-US" smtClean="0"/>
              <a:pPr/>
              <a:t>4</a:t>
            </a:fld>
            <a:endParaRPr lang="en-US" dirty="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dirty="0" smtClean="0">
                <a:latin typeface="Bookman Old Style" pitchFamily="18" charset="0"/>
              </a:rPr>
              <a:t>Each Category or Discipline has developed benchmarks that it feels depicts the qualities of a well balanced officer who they consider would be the best qualified.  </a:t>
            </a:r>
          </a:p>
          <a:p>
            <a:endParaRPr lang="en-US" dirty="0" smtClean="0">
              <a:latin typeface="Bookman Old Style" pitchFamily="18" charset="0"/>
            </a:endParaRPr>
          </a:p>
          <a:p>
            <a:r>
              <a:rPr lang="en-US" u="sng" dirty="0" smtClean="0">
                <a:latin typeface="Bookman Old Style" pitchFamily="18" charset="0"/>
              </a:rPr>
              <a:t>Benchmarks are </a:t>
            </a:r>
            <a:r>
              <a:rPr lang="en-US" u="sng" dirty="0" smtClean="0">
                <a:latin typeface="Bookman Old Style" pitchFamily="18" charset="0"/>
              </a:rPr>
              <a:t>guidelines,</a:t>
            </a:r>
            <a:r>
              <a:rPr lang="en-US" u="sng" dirty="0" smtClean="0">
                <a:latin typeface="Bookman Old Style" pitchFamily="18" charset="0"/>
              </a:rPr>
              <a:t> </a:t>
            </a:r>
            <a:r>
              <a:rPr lang="en-US" u="sng" dirty="0" smtClean="0">
                <a:latin typeface="Bookman Old Style" pitchFamily="18" charset="0"/>
              </a:rPr>
              <a:t>not requirements</a:t>
            </a:r>
            <a:r>
              <a:rPr lang="en-US" dirty="0" smtClean="0">
                <a:latin typeface="Bookman Old Style" pitchFamily="18" charset="0"/>
              </a:rPr>
              <a:t>.</a:t>
            </a:r>
          </a:p>
          <a:p>
            <a:endParaRPr lang="en-US" dirty="0" smtClean="0">
              <a:latin typeface="Bookman Old Style" pitchFamily="18" charset="0"/>
            </a:endParaRPr>
          </a:p>
          <a:p>
            <a:r>
              <a:rPr lang="en-US" dirty="0" smtClean="0">
                <a:latin typeface="Bookman Old Style" pitchFamily="18" charset="0"/>
              </a:rPr>
              <a:t>It is not essential that “all” of the benchmarks are met but you should determine those that are critical for your discipline and career pathway and </a:t>
            </a:r>
            <a:r>
              <a:rPr lang="en-US" dirty="0" smtClean="0">
                <a:latin typeface="Bookman Old Style" pitchFamily="18" charset="0"/>
              </a:rPr>
              <a:t>work toward meeting </a:t>
            </a:r>
            <a:r>
              <a:rPr lang="en-US" dirty="0" smtClean="0">
                <a:latin typeface="Bookman Old Style" pitchFamily="18" charset="0"/>
              </a:rPr>
              <a:t>them.</a:t>
            </a:r>
          </a:p>
          <a:p>
            <a:endParaRPr lang="en-US" sz="1400" dirty="0" smtClean="0">
              <a:latin typeface="Bookman Old Style" pitchFamily="18" charset="0"/>
            </a:endParaRPr>
          </a:p>
          <a:p>
            <a:endParaRPr lang="en-US" sz="1400" dirty="0" smtClean="0">
              <a:latin typeface="Bookman Old Style" pitchFamily="18" charset="0"/>
            </a:endParaRPr>
          </a:p>
          <a:p>
            <a:endParaRPr lang="en-US" sz="1400" dirty="0" smtClean="0">
              <a:latin typeface="Bookman Old Style" pitchFamily="18" charset="0"/>
            </a:endParaRPr>
          </a:p>
        </p:txBody>
      </p:sp>
    </p:spTree>
    <p:extLst>
      <p:ext uri="{BB962C8B-B14F-4D97-AF65-F5344CB8AC3E}">
        <p14:creationId xmlns:p14="http://schemas.microsoft.com/office/powerpoint/2010/main" val="20030299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fontAlgn="auto">
              <a:spcBef>
                <a:spcPts val="0"/>
              </a:spcBef>
              <a:spcAft>
                <a:spcPts val="0"/>
              </a:spcAft>
              <a:defRPr/>
            </a:pPr>
            <a:endParaRPr lang="en-US" dirty="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89445A-1775-46B6-A90E-ABB7E5114D12}" type="slidenum">
              <a:rPr lang="en-US">
                <a:cs typeface="Arial" charset="0"/>
              </a:rPr>
              <a:pPr fontAlgn="base">
                <a:spcBef>
                  <a:spcPct val="0"/>
                </a:spcBef>
                <a:spcAft>
                  <a:spcPct val="0"/>
                </a:spcAft>
              </a:pPr>
              <a:t>33</a:t>
            </a:fld>
            <a:endParaRPr lang="en-US">
              <a:cs typeface="Arial" charset="0"/>
            </a:endParaRPr>
          </a:p>
        </p:txBody>
      </p:sp>
    </p:spTree>
    <p:extLst>
      <p:ext uri="{BB962C8B-B14F-4D97-AF65-F5344CB8AC3E}">
        <p14:creationId xmlns:p14="http://schemas.microsoft.com/office/powerpoint/2010/main" val="12990807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8857CB1E-B7F5-4A92-B9BF-5A10A8D9E98C}" type="slidenum">
              <a:rPr lang="en-US" smtClean="0"/>
              <a:pPr/>
              <a:t>34</a:t>
            </a:fld>
            <a:endParaRPr 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700372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5DA953E3-E7DE-4A2A-A1F1-727BE3F1B040}" type="slidenum">
              <a:rPr lang="en-US" smtClean="0"/>
              <a:pPr/>
              <a:t>5</a:t>
            </a:fld>
            <a:endParaRPr lang="en-US" dirty="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685800" y="4416425"/>
            <a:ext cx="5622925" cy="4651375"/>
          </a:xfrm>
          <a:noFill/>
          <a:ln/>
        </p:spPr>
        <p:txBody>
          <a:bodyPr/>
          <a:lstStyle/>
          <a:p>
            <a:pPr>
              <a:lnSpc>
                <a:spcPct val="90000"/>
              </a:lnSpc>
            </a:pPr>
            <a:r>
              <a:rPr lang="en-US" dirty="0" smtClean="0">
                <a:latin typeface="Bookman Old Style" pitchFamily="18" charset="0"/>
              </a:rPr>
              <a:t>Each precept is weighted. Performance (40%) is the heaviest. </a:t>
            </a:r>
          </a:p>
          <a:p>
            <a:pPr>
              <a:lnSpc>
                <a:spcPct val="90000"/>
              </a:lnSpc>
            </a:pPr>
            <a:r>
              <a:rPr lang="en-US" dirty="0" smtClean="0">
                <a:latin typeface="Bookman Old Style" pitchFamily="18" charset="0"/>
              </a:rPr>
              <a:t>**** Therefore an officer’s  performance, which he/she can control, can greatly </a:t>
            </a:r>
            <a:r>
              <a:rPr lang="en-US" b="1" dirty="0" smtClean="0">
                <a:latin typeface="Bookman Old Style" pitchFamily="18" charset="0"/>
              </a:rPr>
              <a:t>help</a:t>
            </a:r>
            <a:r>
              <a:rPr lang="en-US" dirty="0" smtClean="0">
                <a:latin typeface="Bookman Old Style" pitchFamily="18" charset="0"/>
              </a:rPr>
              <a:t> or </a:t>
            </a:r>
            <a:r>
              <a:rPr lang="en-US" b="1" dirty="0" smtClean="0">
                <a:latin typeface="Bookman Old Style" pitchFamily="18" charset="0"/>
              </a:rPr>
              <a:t>hinder</a:t>
            </a:r>
            <a:r>
              <a:rPr lang="en-US" dirty="0" smtClean="0">
                <a:latin typeface="Bookman Old Style" pitchFamily="18" charset="0"/>
              </a:rPr>
              <a:t> your chances of promotion. There must be a balance.  You should participate in PHS support activities but not to the extent that your performance suffers.</a:t>
            </a:r>
          </a:p>
          <a:p>
            <a:pPr>
              <a:lnSpc>
                <a:spcPct val="90000"/>
              </a:lnSpc>
            </a:pPr>
            <a:endParaRPr lang="en-US" dirty="0" smtClean="0">
              <a:latin typeface="Bookman Old Style" pitchFamily="18" charset="0"/>
            </a:endParaRPr>
          </a:p>
          <a:p>
            <a:pPr>
              <a:lnSpc>
                <a:spcPct val="90000"/>
              </a:lnSpc>
            </a:pPr>
            <a:r>
              <a:rPr lang="en-US" dirty="0" smtClean="0">
                <a:latin typeface="Bookman Old Style" pitchFamily="18" charset="0"/>
              </a:rPr>
              <a:t>Precepts 1 – 4 are scored by the Board. </a:t>
            </a:r>
            <a:r>
              <a:rPr lang="en-US" dirty="0" smtClean="0">
                <a:latin typeface="Bookman Old Style" pitchFamily="18" charset="0"/>
              </a:rPr>
              <a:t>Readiness is now (as of PY2020) reviewed by the board and may be taken into account in Precept 4 “</a:t>
            </a:r>
            <a:r>
              <a:rPr lang="en-US" dirty="0" err="1" smtClean="0">
                <a:latin typeface="Bookman Old Style" pitchFamily="18" charset="0"/>
              </a:rPr>
              <a:t>Officership</a:t>
            </a:r>
            <a:r>
              <a:rPr lang="en-US" dirty="0" smtClean="0">
                <a:latin typeface="Bookman Old Style" pitchFamily="18" charset="0"/>
              </a:rPr>
              <a:t>”</a:t>
            </a:r>
            <a:endParaRPr lang="en-US" dirty="0" smtClean="0">
              <a:latin typeface="Bookman Old Style" pitchFamily="18" charset="0"/>
            </a:endParaRPr>
          </a:p>
          <a:p>
            <a:pPr>
              <a:lnSpc>
                <a:spcPct val="90000"/>
              </a:lnSpc>
            </a:pPr>
            <a:r>
              <a:rPr lang="en-US" dirty="0" smtClean="0">
                <a:latin typeface="Bookman Old Style" pitchFamily="18" charset="0"/>
              </a:rPr>
              <a:t>Readiness no longer plays a role in the determination of the total numerical score or the rank order list.   </a:t>
            </a:r>
            <a:r>
              <a:rPr lang="en-US" u="sng" dirty="0" smtClean="0">
                <a:latin typeface="Bookman Old Style" pitchFamily="18" charset="0"/>
              </a:rPr>
              <a:t>HOWEVER, basic readiness is still an administrative requirement.  You must meet AND maintain basic readiness to be promoted</a:t>
            </a:r>
            <a:r>
              <a:rPr lang="en-US" u="none" dirty="0" smtClean="0">
                <a:latin typeface="Bookman Old Style" pitchFamily="18" charset="0"/>
              </a:rPr>
              <a:t>.  This may change in the near future.  Boards may begin to see the readiness history, so it is important</a:t>
            </a:r>
            <a:r>
              <a:rPr lang="en-US" u="none" baseline="0" dirty="0" smtClean="0">
                <a:latin typeface="Bookman Old Style" pitchFamily="18" charset="0"/>
              </a:rPr>
              <a:t> to always maintain readiness.</a:t>
            </a:r>
            <a:endParaRPr lang="en-US" u="none" dirty="0" smtClean="0">
              <a:latin typeface="Bookman Old Style" pitchFamily="18" charset="0"/>
            </a:endParaRPr>
          </a:p>
          <a:p>
            <a:pPr>
              <a:lnSpc>
                <a:spcPct val="90000"/>
              </a:lnSpc>
            </a:pPr>
            <a:endParaRPr lang="en-US" u="sng" dirty="0" smtClean="0">
              <a:latin typeface="Bookman Old Style" pitchFamily="18" charset="0"/>
            </a:endParaRPr>
          </a:p>
          <a:p>
            <a:pPr>
              <a:lnSpc>
                <a:spcPct val="90000"/>
              </a:lnSpc>
            </a:pPr>
            <a:endParaRPr lang="en-US" dirty="0" smtClean="0">
              <a:solidFill>
                <a:srgbClr val="CC0000"/>
              </a:solidFill>
            </a:endParaRPr>
          </a:p>
        </p:txBody>
      </p:sp>
    </p:spTree>
    <p:extLst>
      <p:ext uri="{BB962C8B-B14F-4D97-AF65-F5344CB8AC3E}">
        <p14:creationId xmlns:p14="http://schemas.microsoft.com/office/powerpoint/2010/main" val="509248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Awards – many IHS officers don’t have</a:t>
            </a:r>
            <a:r>
              <a:rPr lang="en-US" sz="1100" baseline="0" dirty="0" smtClean="0"/>
              <a:t> awards; </a:t>
            </a:r>
            <a:r>
              <a:rPr lang="en-US" sz="1100" dirty="0" smtClean="0"/>
              <a:t>DCPS is working to revamp the program and make it easier</a:t>
            </a:r>
            <a:r>
              <a:rPr lang="en-US" sz="1100" dirty="0" smtClean="0"/>
              <a:t>. </a:t>
            </a:r>
            <a:r>
              <a:rPr lang="en-US" sz="1100" dirty="0" smtClean="0"/>
              <a:t>Everyone has accomplishments for which they can be awarded; consider the conversation with your supervisor about his/her willingness to nominate you, and be ready to specify those things you feel are award-worthy; Also be prepared to draft it.</a:t>
            </a:r>
            <a:endParaRPr lang="en-US" sz="1100" dirty="0" smtClean="0"/>
          </a:p>
          <a:p>
            <a:r>
              <a:rPr lang="en-US" sz="1100" dirty="0" smtClean="0"/>
              <a:t>ROS – sometimes not well-written because RO doesn’t</a:t>
            </a:r>
            <a:r>
              <a:rPr lang="en-US" sz="1100" baseline="0" dirty="0" smtClean="0"/>
              <a:t> have time.  Give them plenty of time by notifying early.  Offer to prepare bullets or </a:t>
            </a:r>
            <a:r>
              <a:rPr lang="en-US" sz="1100" dirty="0" smtClean="0"/>
              <a:t>a draft</a:t>
            </a:r>
            <a:r>
              <a:rPr lang="en-US" sz="1100" baseline="0" dirty="0" smtClean="0"/>
              <a:t>.  More to come in later slide.</a:t>
            </a:r>
            <a:endParaRPr lang="en-US" sz="1100" baseline="0" dirty="0" smtClean="0"/>
          </a:p>
          <a:p>
            <a:r>
              <a:rPr lang="en-US" sz="1100" baseline="0" dirty="0" smtClean="0"/>
              <a:t>Billet – very hard to get promoted if not in the billet equivalent to the grade for which you are being reviewed.  </a:t>
            </a:r>
            <a:r>
              <a:rPr lang="en-US" sz="1100" baseline="0" dirty="0" smtClean="0"/>
              <a:t>Example: should be in an O-6 billet if eligible for promotion to O-6.  Ensure </a:t>
            </a:r>
            <a:r>
              <a:rPr lang="en-US" sz="1100" baseline="0" dirty="0" smtClean="0"/>
              <a:t>you list Collateral Duties and identify them as such on the CV</a:t>
            </a:r>
          </a:p>
          <a:p>
            <a:r>
              <a:rPr lang="en-US" sz="1100" baseline="0" dirty="0" smtClean="0"/>
              <a:t>Mobility – many IHS officers lack it, but in IHS it is desired to </a:t>
            </a:r>
            <a:r>
              <a:rPr lang="en-US" sz="1100" dirty="0" smtClean="0"/>
              <a:t>remain and establish relationships with stakeholders</a:t>
            </a:r>
            <a:r>
              <a:rPr lang="en-US" sz="1100" baseline="0" dirty="0" smtClean="0"/>
              <a:t>.  </a:t>
            </a:r>
            <a:r>
              <a:rPr lang="en-US" sz="1100" baseline="0" dirty="0" smtClean="0"/>
              <a:t>Address it in documents</a:t>
            </a:r>
            <a:r>
              <a:rPr lang="en-US" sz="1100" baseline="0" dirty="0" smtClean="0"/>
              <a:t>.  We’ll talk about how in subsequent slides.</a:t>
            </a:r>
            <a:endParaRPr lang="en-US" sz="1100" baseline="0" dirty="0" smtClean="0"/>
          </a:p>
          <a:p>
            <a:r>
              <a:rPr lang="en-US" sz="1100" baseline="0" dirty="0" smtClean="0"/>
              <a:t>Officer Statement – ensure it is well-spaced, clear and bulleted, and focused on PHS activities, not IHS </a:t>
            </a:r>
            <a:r>
              <a:rPr lang="en-US" sz="1100" baseline="0" dirty="0" smtClean="0"/>
              <a:t>duties.  More</a:t>
            </a:r>
            <a:r>
              <a:rPr lang="en-US" sz="1100" dirty="0" smtClean="0"/>
              <a:t> details in subsequent slides.</a:t>
            </a:r>
            <a:endParaRPr lang="en-US" sz="1100" baseline="0" dirty="0" smtClean="0"/>
          </a:p>
          <a:p>
            <a:r>
              <a:rPr lang="en-US" baseline="0" dirty="0" smtClean="0"/>
              <a:t>Corps activities – may have more than you think. Think of community and tribal activities in which you represent the Corps. Or could.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19D7E215-2B29-4213-9BAA-5A84CA520700}" type="slidenum">
              <a:rPr lang="en-US" smtClean="0"/>
              <a:pPr>
                <a:defRPr/>
              </a:pPr>
              <a:t>6</a:t>
            </a:fld>
            <a:endParaRPr lang="en-US" dirty="0"/>
          </a:p>
        </p:txBody>
      </p:sp>
    </p:spTree>
    <p:extLst>
      <p:ext uri="{BB962C8B-B14F-4D97-AF65-F5344CB8AC3E}">
        <p14:creationId xmlns:p14="http://schemas.microsoft.com/office/powerpoint/2010/main" val="1674463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D7E215-2B29-4213-9BAA-5A84CA520700}" type="slidenum">
              <a:rPr lang="en-US" smtClean="0"/>
              <a:pPr>
                <a:defRPr/>
              </a:pPr>
              <a:t>7</a:t>
            </a:fld>
            <a:endParaRPr lang="en-US" dirty="0"/>
          </a:p>
        </p:txBody>
      </p:sp>
    </p:spTree>
    <p:extLst>
      <p:ext uri="{BB962C8B-B14F-4D97-AF65-F5344CB8AC3E}">
        <p14:creationId xmlns:p14="http://schemas.microsoft.com/office/powerpoint/2010/main" val="2291541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If</a:t>
            </a:r>
            <a:r>
              <a:rPr lang="en-US" baseline="0" dirty="0" smtClean="0"/>
              <a:t> you b</a:t>
            </a:r>
            <a:r>
              <a:rPr lang="en-US" dirty="0" smtClean="0"/>
              <a:t>old or underline too much, nothing stands </a:t>
            </a:r>
            <a:r>
              <a:rPr lang="en-US" dirty="0" smtClean="0"/>
              <a:t>out</a:t>
            </a:r>
          </a:p>
          <a:p>
            <a:pPr>
              <a:spcBef>
                <a:spcPct val="0"/>
              </a:spcBef>
            </a:pPr>
            <a:endParaRPr lang="en-US" dirty="0"/>
          </a:p>
          <a:p>
            <a:pPr>
              <a:spcBef>
                <a:spcPct val="0"/>
              </a:spcBef>
            </a:pPr>
            <a:r>
              <a:rPr lang="en-US" dirty="0" smtClean="0"/>
              <a:t>The CV in the </a:t>
            </a:r>
            <a:r>
              <a:rPr lang="en-US" dirty="0" err="1" smtClean="0"/>
              <a:t>eOPF</a:t>
            </a:r>
            <a:r>
              <a:rPr lang="en-US" dirty="0" smtClean="0"/>
              <a:t> is specifically geared toward </a:t>
            </a:r>
            <a:r>
              <a:rPr lang="en-US" dirty="0" smtClean="0"/>
              <a:t>Corps </a:t>
            </a:r>
            <a:r>
              <a:rPr lang="en-US" dirty="0" smtClean="0"/>
              <a:t>boards, not getting a job or any other primary purpose.  </a:t>
            </a:r>
            <a:endParaRPr lang="en-US" dirty="0" smtClean="0"/>
          </a:p>
          <a:p>
            <a:pPr>
              <a:spcBef>
                <a:spcPct val="0"/>
              </a:spcBef>
            </a:pPr>
            <a:endParaRPr lang="en-US" dirty="0" smtClean="0"/>
          </a:p>
          <a:p>
            <a:pPr>
              <a:spcBef>
                <a:spcPct val="0"/>
              </a:spcBef>
            </a:pPr>
            <a:r>
              <a:rPr lang="en-US" dirty="0" smtClean="0"/>
              <a:t>Submitted</a:t>
            </a:r>
            <a:r>
              <a:rPr lang="en-US" baseline="0" dirty="0" smtClean="0"/>
              <a:t> through </a:t>
            </a:r>
            <a:r>
              <a:rPr lang="en-US" baseline="0" dirty="0" err="1" smtClean="0"/>
              <a:t>eDOCU</a:t>
            </a:r>
            <a:endParaRPr lang="en-US" baseline="0" dirty="0" smtClean="0"/>
          </a:p>
          <a:p>
            <a:pPr>
              <a:spcBef>
                <a:spcPct val="0"/>
              </a:spcBef>
            </a:pPr>
            <a:endParaRPr lang="en-US" b="0" baseline="0" dirty="0" smtClean="0">
              <a:solidFill>
                <a:srgbClr val="990033"/>
              </a:solidFill>
            </a:endParaRPr>
          </a:p>
          <a:p>
            <a:pPr>
              <a:spcBef>
                <a:spcPct val="0"/>
              </a:spcBef>
            </a:pPr>
            <a:r>
              <a:rPr lang="en-US" b="0" baseline="0" dirty="0" smtClean="0">
                <a:solidFill>
                  <a:srgbClr val="990033"/>
                </a:solidFill>
              </a:rPr>
              <a:t>In line with your category’s recommended CV format: specifically identify collateral duties as a subsection of your current position and previous positions or specify in parentheses any duty that was a collateral duty.  Without you specifying, board members won’t know which duties are a part of your PD and which are collateral. </a:t>
            </a:r>
            <a:endParaRPr lang="en-US" b="0" dirty="0" smtClean="0">
              <a:solidFill>
                <a:srgbClr val="990033"/>
              </a:solidFill>
            </a:endParaRP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79957B-4A5D-4A51-A13E-038171A4B2D9}" type="slidenum">
              <a:rPr lang="en-US">
                <a:cs typeface="Arial" charset="0"/>
              </a:rPr>
              <a:pPr fontAlgn="base">
                <a:spcBef>
                  <a:spcPct val="0"/>
                </a:spcBef>
                <a:spcAft>
                  <a:spcPct val="0"/>
                </a:spcAft>
              </a:pPr>
              <a:t>8</a:t>
            </a:fld>
            <a:endParaRPr lang="en-US" dirty="0">
              <a:cs typeface="Arial" charset="0"/>
            </a:endParaRPr>
          </a:p>
        </p:txBody>
      </p:sp>
    </p:spTree>
    <p:extLst>
      <p:ext uri="{BB962C8B-B14F-4D97-AF65-F5344CB8AC3E}">
        <p14:creationId xmlns:p14="http://schemas.microsoft.com/office/powerpoint/2010/main" val="30698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xfrm>
            <a:off x="522288" y="4343400"/>
            <a:ext cx="5813425" cy="4486275"/>
          </a:xfrm>
          <a:noFill/>
        </p:spPr>
        <p:txBody>
          <a:bodyPr wrap="square" numCol="1" anchor="t" anchorCtr="0" compatLnSpc="1">
            <a:prstTxWarp prst="textNoShape">
              <a:avLst/>
            </a:prstTxWarp>
          </a:bodyPr>
          <a:lstStyle/>
          <a:p>
            <a:pPr>
              <a:spcBef>
                <a:spcPts val="1175"/>
              </a:spcBef>
              <a:buFontTx/>
              <a:buChar char="•"/>
            </a:pPr>
            <a:r>
              <a:rPr lang="en-US" sz="1100" b="1" dirty="0" smtClean="0">
                <a:latin typeface="Arial" charset="0"/>
                <a:cs typeface="Arial" charset="0"/>
              </a:rPr>
              <a:t>Must sign and date it</a:t>
            </a:r>
          </a:p>
          <a:p>
            <a:pPr>
              <a:spcBef>
                <a:spcPts val="1175"/>
              </a:spcBef>
              <a:buFontTx/>
              <a:buChar char="•"/>
            </a:pPr>
            <a:endParaRPr lang="en-US" sz="1100" dirty="0" smtClean="0">
              <a:latin typeface="Arial" charset="0"/>
              <a:cs typeface="Arial" charset="0"/>
            </a:endParaRPr>
          </a:p>
          <a:p>
            <a:pPr>
              <a:spcBef>
                <a:spcPts val="1175"/>
              </a:spcBef>
              <a:buFontTx/>
              <a:buChar char="•"/>
            </a:pPr>
            <a:r>
              <a:rPr lang="en-US" sz="1100" dirty="0" smtClean="0">
                <a:latin typeface="Arial" charset="0"/>
                <a:cs typeface="Arial" charset="0"/>
              </a:rPr>
              <a:t>This one page document that you prepare and submit through </a:t>
            </a:r>
            <a:r>
              <a:rPr lang="en-US" sz="1100" dirty="0" err="1" smtClean="0">
                <a:latin typeface="Arial" charset="0"/>
                <a:cs typeface="Arial" charset="0"/>
              </a:rPr>
              <a:t>eDOCU</a:t>
            </a:r>
            <a:r>
              <a:rPr lang="en-US" sz="1100" dirty="0" smtClean="0">
                <a:latin typeface="Arial" charset="0"/>
                <a:cs typeface="Arial" charset="0"/>
              </a:rPr>
              <a:t>. The Officer’s Statement (OS) should be written using succinct </a:t>
            </a:r>
            <a:r>
              <a:rPr lang="en-US" sz="1100" dirty="0" smtClean="0">
                <a:latin typeface="Arial" charset="0"/>
                <a:cs typeface="Arial" charset="0"/>
              </a:rPr>
              <a:t>bulleted </a:t>
            </a:r>
            <a:r>
              <a:rPr lang="en-US" sz="1100" dirty="0" smtClean="0">
                <a:latin typeface="Arial" charset="0"/>
                <a:cs typeface="Arial" charset="0"/>
              </a:rPr>
              <a:t>statements. </a:t>
            </a:r>
          </a:p>
          <a:p>
            <a:pPr>
              <a:spcBef>
                <a:spcPts val="1175"/>
              </a:spcBef>
              <a:buFontTx/>
              <a:buChar char="•"/>
            </a:pPr>
            <a:r>
              <a:rPr lang="en-US" sz="1100" dirty="0" smtClean="0">
                <a:latin typeface="Arial" charset="0"/>
                <a:cs typeface="Arial" charset="0"/>
              </a:rPr>
              <a:t>It is a fillable form so you can type directly into it. </a:t>
            </a:r>
          </a:p>
          <a:p>
            <a:pPr>
              <a:spcBef>
                <a:spcPts val="1175"/>
              </a:spcBef>
              <a:buFontTx/>
              <a:buChar char="•"/>
            </a:pPr>
            <a:r>
              <a:rPr lang="en-US" sz="1100" dirty="0" smtClean="0">
                <a:latin typeface="Arial" charset="0"/>
                <a:cs typeface="Arial" charset="0"/>
              </a:rPr>
              <a:t>It is essential that the bullets describe not just what organization officers are members of, but what they have contributed to those committees or groups. Board members will make a distinction between contributions and just membership on paper. </a:t>
            </a:r>
          </a:p>
          <a:p>
            <a:pPr>
              <a:spcBef>
                <a:spcPts val="1175"/>
              </a:spcBef>
              <a:buFontTx/>
              <a:buChar char="•"/>
            </a:pPr>
            <a:r>
              <a:rPr lang="en-US" sz="1100" dirty="0" smtClean="0">
                <a:latin typeface="Arial" charset="0"/>
                <a:cs typeface="Arial" charset="0"/>
              </a:rPr>
              <a:t>The OS can be found on the Promotion Information Website (CCMIS website, </a:t>
            </a:r>
            <a:r>
              <a:rPr lang="en-US" sz="1100" i="1" dirty="0" smtClean="0">
                <a:latin typeface="Arial" charset="0"/>
                <a:cs typeface="Arial" charset="0"/>
              </a:rPr>
              <a:t>Promotions menu</a:t>
            </a:r>
            <a:r>
              <a:rPr lang="en-US" sz="1100" dirty="0" smtClean="0">
                <a:latin typeface="Arial" charset="0"/>
                <a:cs typeface="Arial" charset="0"/>
              </a:rPr>
              <a:t>). The promotion board will only have access to the current year’s OS; they will not see any other OS submitted from previous years. Therefore, an officer </a:t>
            </a:r>
            <a:r>
              <a:rPr lang="en-US" sz="1100" u="sng" dirty="0" smtClean="0">
                <a:latin typeface="Arial" charset="0"/>
                <a:cs typeface="Arial" charset="0"/>
              </a:rPr>
              <a:t>must</a:t>
            </a:r>
            <a:r>
              <a:rPr lang="en-US" sz="1100" dirty="0" smtClean="0">
                <a:latin typeface="Arial" charset="0"/>
                <a:cs typeface="Arial" charset="0"/>
              </a:rPr>
              <a:t> submit a new OS every year the officer is eligible for </a:t>
            </a:r>
            <a:r>
              <a:rPr lang="en-US" sz="1100" dirty="0" smtClean="0">
                <a:latin typeface="Arial" charset="0"/>
                <a:cs typeface="Arial" charset="0"/>
              </a:rPr>
              <a:t>permanent </a:t>
            </a:r>
            <a:r>
              <a:rPr lang="en-US" sz="1100" dirty="0" smtClean="0">
                <a:latin typeface="Arial" charset="0"/>
                <a:cs typeface="Arial" charset="0"/>
              </a:rPr>
              <a:t>or </a:t>
            </a:r>
            <a:r>
              <a:rPr lang="en-US" sz="1100" dirty="0" smtClean="0">
                <a:latin typeface="Arial" charset="0"/>
                <a:cs typeface="Arial" charset="0"/>
              </a:rPr>
              <a:t>competitive temporary </a:t>
            </a:r>
            <a:r>
              <a:rPr lang="en-US" sz="1100" dirty="0" smtClean="0">
                <a:latin typeface="Arial" charset="0"/>
                <a:cs typeface="Arial" charset="0"/>
              </a:rPr>
              <a:t>grade promotion and on the current year’s form</a:t>
            </a:r>
          </a:p>
          <a:p>
            <a:pPr>
              <a:spcBef>
                <a:spcPts val="1175"/>
              </a:spcBef>
              <a:buFontTx/>
              <a:buChar char="•"/>
            </a:pPr>
            <a:r>
              <a:rPr lang="en-US" sz="1100" dirty="0" smtClean="0">
                <a:latin typeface="Arial" charset="0"/>
                <a:cs typeface="Arial" charset="0"/>
              </a:rPr>
              <a:t>Ensure</a:t>
            </a:r>
            <a:r>
              <a:rPr lang="en-US" sz="1100" baseline="0" dirty="0" smtClean="0">
                <a:latin typeface="Arial" charset="0"/>
                <a:cs typeface="Arial" charset="0"/>
              </a:rPr>
              <a:t> you enter the correct document date when uploading the OS in </a:t>
            </a:r>
            <a:r>
              <a:rPr lang="en-US" sz="1100" baseline="0" dirty="0" err="1" smtClean="0">
                <a:latin typeface="Arial" charset="0"/>
                <a:cs typeface="Arial" charset="0"/>
              </a:rPr>
              <a:t>eDOC</a:t>
            </a:r>
            <a:r>
              <a:rPr lang="en-US" sz="1100" baseline="0" dirty="0" smtClean="0">
                <a:latin typeface="Arial" charset="0"/>
                <a:cs typeface="Arial" charset="0"/>
              </a:rPr>
              <a:t>-U</a:t>
            </a:r>
            <a:r>
              <a:rPr lang="en-US" sz="1100" baseline="0" dirty="0" smtClean="0">
                <a:latin typeface="Arial" charset="0"/>
                <a:cs typeface="Arial" charset="0"/>
              </a:rPr>
              <a:t>. </a:t>
            </a:r>
            <a:r>
              <a:rPr lang="en-US" sz="1100" dirty="0" smtClean="0">
                <a:latin typeface="Arial" charset="0"/>
                <a:cs typeface="Arial" charset="0"/>
              </a:rPr>
              <a:t>January 31 of the Promotion Year.  For PY2020, 1/31/2020; for PY2021; 1/31/2021, etc.</a:t>
            </a:r>
            <a:endParaRPr lang="en-US" sz="1100" dirty="0" smtClean="0">
              <a:latin typeface="Arial" charset="0"/>
              <a:cs typeface="Arial" charset="0"/>
            </a:endParaRPr>
          </a:p>
          <a:p>
            <a:pPr>
              <a:spcBef>
                <a:spcPts val="1175"/>
              </a:spcBef>
              <a:buFontTx/>
              <a:buChar char="•"/>
            </a:pPr>
            <a:r>
              <a:rPr lang="en-US" sz="1100" dirty="0" smtClean="0">
                <a:latin typeface="Arial" charset="0"/>
                <a:cs typeface="Arial" charset="0"/>
              </a:rPr>
              <a:t>The OS is not related to the COER, but will be indexed in the COER </a:t>
            </a:r>
            <a:r>
              <a:rPr lang="en-US" sz="1100" dirty="0" smtClean="0">
                <a:latin typeface="Arial" charset="0"/>
                <a:cs typeface="Arial" charset="0"/>
              </a:rPr>
              <a:t>Documents section </a:t>
            </a:r>
            <a:r>
              <a:rPr lang="en-US" sz="1100" dirty="0" smtClean="0">
                <a:latin typeface="Arial" charset="0"/>
                <a:cs typeface="Arial" charset="0"/>
              </a:rPr>
              <a:t>of the eOPF.</a:t>
            </a:r>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EFDD62-4301-4834-AF7F-1EE2D17C2937}" type="slidenum">
              <a:rPr lang="en-US">
                <a:cs typeface="Arial" charset="0"/>
              </a:rPr>
              <a:pPr fontAlgn="base">
                <a:spcBef>
                  <a:spcPct val="0"/>
                </a:spcBef>
                <a:spcAft>
                  <a:spcPct val="0"/>
                </a:spcAft>
              </a:pPr>
              <a:t>9</a:t>
            </a:fld>
            <a:endParaRPr lang="en-US" dirty="0">
              <a:cs typeface="Arial" charset="0"/>
            </a:endParaRPr>
          </a:p>
        </p:txBody>
      </p:sp>
    </p:spTree>
    <p:extLst>
      <p:ext uri="{BB962C8B-B14F-4D97-AF65-F5344CB8AC3E}">
        <p14:creationId xmlns:p14="http://schemas.microsoft.com/office/powerpoint/2010/main" val="1335087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Should cover whole career or most recent and impactful if you have too many to</a:t>
            </a:r>
            <a:r>
              <a:rPr lang="en-US" baseline="0" dirty="0" smtClean="0"/>
              <a:t> list.  Board members do not see your previous promotion documents so don’t think you only have to list things since your last promotion.  They won’t see those previous activities unless you include them.  </a:t>
            </a:r>
          </a:p>
          <a:p>
            <a:pPr>
              <a:spcBef>
                <a:spcPct val="0"/>
              </a:spcBef>
            </a:pPr>
            <a:endParaRPr lang="en-US" baseline="0" dirty="0" smtClean="0"/>
          </a:p>
          <a:p>
            <a:pPr>
              <a:spcBef>
                <a:spcPct val="0"/>
              </a:spcBef>
            </a:pPr>
            <a:r>
              <a:rPr lang="en-US" baseline="0" dirty="0" smtClean="0"/>
              <a:t>Keep it well-spaced with some white </a:t>
            </a:r>
            <a:r>
              <a:rPr lang="en-US" baseline="0" dirty="0" smtClean="0"/>
              <a:t>space/a blank line </a:t>
            </a:r>
            <a:r>
              <a:rPr lang="en-US" baseline="0" dirty="0" smtClean="0"/>
              <a:t>between sections.  Board members will be viewing thousands of docs on the screen, so make it easy for them to see your accomplishments.  Too much information without white space makes it all run together.</a:t>
            </a:r>
            <a:endParaRPr lang="en-US" dirty="0"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70D572-D150-4A19-8C1F-030209A9C500}" type="slidenum">
              <a:rPr lang="en-US">
                <a:cs typeface="Arial" charset="0"/>
              </a:rPr>
              <a:pPr fontAlgn="base">
                <a:spcBef>
                  <a:spcPct val="0"/>
                </a:spcBef>
                <a:spcAft>
                  <a:spcPct val="0"/>
                </a:spcAft>
              </a:pPr>
              <a:t>10</a:t>
            </a:fld>
            <a:endParaRPr lang="en-US" dirty="0">
              <a:cs typeface="Arial" charset="0"/>
            </a:endParaRPr>
          </a:p>
        </p:txBody>
      </p:sp>
    </p:spTree>
    <p:extLst>
      <p:ext uri="{BB962C8B-B14F-4D97-AF65-F5344CB8AC3E}">
        <p14:creationId xmlns:p14="http://schemas.microsoft.com/office/powerpoint/2010/main" val="3373864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1515" name="Rectangle 11"/>
          <p:cNvSpPr>
            <a:spLocks noGrp="1" noChangeArrowheads="1"/>
          </p:cNvSpPr>
          <p:nvPr>
            <p:ph type="ctrTitle" sz="quarter"/>
          </p:nvPr>
        </p:nvSpPr>
        <p:spPr>
          <a:xfrm>
            <a:off x="381000" y="304802"/>
            <a:ext cx="8077200" cy="2378075"/>
          </a:xfrm>
        </p:spPr>
        <p:txBody>
          <a:bodyPr/>
          <a:lstStyle>
            <a:lvl1pPr>
              <a:defRPr sz="2400">
                <a:solidFill>
                  <a:schemeClr val="accent3">
                    <a:lumMod val="50000"/>
                  </a:schemeClr>
                </a:solidFill>
              </a:defRPr>
            </a:lvl1pPr>
          </a:lstStyle>
          <a:p>
            <a:pPr lvl="0"/>
            <a:r>
              <a:rPr lang="en-US" noProof="0" smtClean="0"/>
              <a:t>Click to edit Master title style</a:t>
            </a:r>
            <a:endParaRPr lang="en-US" noProof="0" dirty="0" smtClean="0"/>
          </a:p>
        </p:txBody>
      </p:sp>
      <p:sp>
        <p:nvSpPr>
          <p:cNvPr id="21516" name="Rectangle 12"/>
          <p:cNvSpPr>
            <a:spLocks noGrp="1" noChangeArrowheads="1"/>
          </p:cNvSpPr>
          <p:nvPr>
            <p:ph type="subTitle" sz="quarter" idx="1"/>
          </p:nvPr>
        </p:nvSpPr>
        <p:spPr>
          <a:xfrm>
            <a:off x="1295400" y="2971800"/>
            <a:ext cx="6400800" cy="1752600"/>
          </a:xfrm>
        </p:spPr>
        <p:txBody>
          <a:bodyPr/>
          <a:lstStyle>
            <a:lvl1pPr marL="0" indent="0" algn="ctr">
              <a:buFont typeface="Wingdings" pitchFamily="2" charset="2"/>
              <a:buNone/>
              <a:defRPr>
                <a:solidFill>
                  <a:schemeClr val="accent3">
                    <a:lumMod val="75000"/>
                  </a:schemeClr>
                </a:solidFill>
              </a:defRPr>
            </a:lvl1pPr>
          </a:lstStyle>
          <a:p>
            <a:pPr lvl="0"/>
            <a:r>
              <a:rPr lang="en-US" noProof="0" smtClean="0"/>
              <a:t>Click to edit Master subtitle style</a:t>
            </a:r>
          </a:p>
        </p:txBody>
      </p:sp>
      <p:sp>
        <p:nvSpPr>
          <p:cNvPr id="14" name="Rectangle 13"/>
          <p:cNvSpPr>
            <a:spLocks noGrp="1" noChangeArrowheads="1"/>
          </p:cNvSpPr>
          <p:nvPr>
            <p:ph type="dt" sz="quarter" idx="10"/>
          </p:nvPr>
        </p:nvSpPr>
        <p:spPr>
          <a:xfrm>
            <a:off x="304800" y="4953000"/>
            <a:ext cx="2133600" cy="476250"/>
          </a:xfrm>
        </p:spPr>
        <p:txBody>
          <a:bodyPr/>
          <a:lstStyle>
            <a:lvl1pPr>
              <a:defRPr/>
            </a:lvl1pPr>
          </a:lstStyle>
          <a:p>
            <a:pPr>
              <a:defRPr/>
            </a:pPr>
            <a:endParaRPr lang="en-US" dirty="0"/>
          </a:p>
        </p:txBody>
      </p:sp>
      <p:sp>
        <p:nvSpPr>
          <p:cNvPr id="15" name="Rectangle 14"/>
          <p:cNvSpPr>
            <a:spLocks noGrp="1" noChangeArrowheads="1"/>
          </p:cNvSpPr>
          <p:nvPr>
            <p:ph type="ftr" sz="quarter" idx="11"/>
          </p:nvPr>
        </p:nvSpPr>
        <p:spPr>
          <a:xfrm>
            <a:off x="3276600" y="4953000"/>
            <a:ext cx="2895600" cy="476250"/>
          </a:xfrm>
        </p:spPr>
        <p:txBody>
          <a:bodyPr/>
          <a:lstStyle>
            <a:lvl1pPr>
              <a:defRPr/>
            </a:lvl1pPr>
          </a:lstStyle>
          <a:p>
            <a:pPr>
              <a:defRPr/>
            </a:pPr>
            <a:endParaRPr lang="en-US" dirty="0"/>
          </a:p>
        </p:txBody>
      </p:sp>
      <p:sp>
        <p:nvSpPr>
          <p:cNvPr id="16" name="Rectangle 15"/>
          <p:cNvSpPr>
            <a:spLocks noGrp="1" noChangeArrowheads="1"/>
          </p:cNvSpPr>
          <p:nvPr>
            <p:ph type="sldNum" sz="quarter" idx="12"/>
          </p:nvPr>
        </p:nvSpPr>
        <p:spPr>
          <a:xfrm>
            <a:off x="6781800" y="4953000"/>
            <a:ext cx="2133600" cy="476250"/>
          </a:xfrm>
        </p:spPr>
        <p:txBody>
          <a:bodyPr/>
          <a:lstStyle>
            <a:lvl1pPr>
              <a:defRPr smtClean="0"/>
            </a:lvl1pPr>
          </a:lstStyle>
          <a:p>
            <a:pPr>
              <a:defRPr/>
            </a:pPr>
            <a:fld id="{436305F0-9316-47F9-AC12-258AFDE87371}" type="slidenum">
              <a:rPr lang="en-US" smtClean="0"/>
              <a:pPr>
                <a:defRPr/>
              </a:pPr>
              <a:t>‹#›</a:t>
            </a:fld>
            <a:endParaRPr lang="en-US" dirty="0"/>
          </a:p>
        </p:txBody>
      </p:sp>
    </p:spTree>
    <p:extLst>
      <p:ext uri="{BB962C8B-B14F-4D97-AF65-F5344CB8AC3E}">
        <p14:creationId xmlns:p14="http://schemas.microsoft.com/office/powerpoint/2010/main" val="1126065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6EB5C084-DCA6-42B9-A8EE-CF06AFFCE5C4}" type="slidenum">
              <a:rPr lang="en-US" smtClean="0"/>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436822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87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879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D248C073-5FF7-4C3A-A7DC-6A6C62067E22}" type="slidenum">
              <a:rPr lang="en-US" smtClean="0"/>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083175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F501699-0405-4F31-A40C-C071A02D5B71}" type="slidenum">
              <a:rPr lang="en-US"/>
              <a:pPr>
                <a:defRPr/>
              </a:pPr>
              <a:t>‹#›</a:t>
            </a:fld>
            <a:endParaRPr lang="en-US" dirty="0"/>
          </a:p>
        </p:txBody>
      </p:sp>
    </p:spTree>
    <p:extLst>
      <p:ext uri="{BB962C8B-B14F-4D97-AF65-F5344CB8AC3E}">
        <p14:creationId xmlns:p14="http://schemas.microsoft.com/office/powerpoint/2010/main" val="298646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lumMod val="75000"/>
                  </a:schemeClr>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3">
                    <a:lumMod val="50000"/>
                  </a:schemeClr>
                </a:solidFill>
                <a:effectLst/>
                <a:latin typeface="Arial" panose="020B0604020202020204" pitchFamily="34" charset="0"/>
                <a:cs typeface="Arial" panose="020B0604020202020204" pitchFamily="34" charset="0"/>
              </a:defRPr>
            </a:lvl1pPr>
            <a:lvl2pPr>
              <a:defRPr>
                <a:solidFill>
                  <a:schemeClr val="accent3">
                    <a:lumMod val="50000"/>
                  </a:schemeClr>
                </a:solidFill>
                <a:effectLst/>
                <a:latin typeface="Arial" panose="020B0604020202020204" pitchFamily="34" charset="0"/>
                <a:cs typeface="Arial" panose="020B0604020202020204" pitchFamily="34" charset="0"/>
              </a:defRPr>
            </a:lvl2pPr>
            <a:lvl3pPr>
              <a:defRPr>
                <a:solidFill>
                  <a:schemeClr val="accent3">
                    <a:lumMod val="50000"/>
                  </a:schemeClr>
                </a:solidFill>
                <a:effectLst/>
                <a:latin typeface="Arial" panose="020B0604020202020204" pitchFamily="34" charset="0"/>
                <a:cs typeface="Arial" panose="020B0604020202020204" pitchFamily="34" charset="0"/>
              </a:defRPr>
            </a:lvl3pPr>
            <a:lvl4pPr>
              <a:defRPr>
                <a:solidFill>
                  <a:schemeClr val="accent3">
                    <a:lumMod val="50000"/>
                  </a:schemeClr>
                </a:solidFill>
                <a:effectLst/>
                <a:latin typeface="Arial" panose="020B0604020202020204" pitchFamily="34" charset="0"/>
                <a:cs typeface="Arial" panose="020B0604020202020204" pitchFamily="34" charset="0"/>
              </a:defRPr>
            </a:lvl4pPr>
            <a:lvl5pPr>
              <a:defRPr>
                <a:solidFill>
                  <a:schemeClr val="accent3">
                    <a:lumMod val="50000"/>
                  </a:schemeClr>
                </a:solidFill>
                <a:effectLst/>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B877EBBD-CE7E-43C8-9E62-05652339E86B}" type="slidenum">
              <a:rPr lang="en-US" smtClean="0"/>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2585458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Edit Master text styles</a:t>
            </a:r>
          </a:p>
        </p:txBody>
      </p:sp>
      <p:sp>
        <p:nvSpPr>
          <p:cNvPr id="5" name="Rectangle 3"/>
          <p:cNvSpPr>
            <a:spLocks noGrp="1" noChangeArrowheads="1"/>
          </p:cNvSpPr>
          <p:nvPr>
            <p:ph type="sldNum" sz="quarter" idx="11"/>
          </p:nvPr>
        </p:nvSpPr>
        <p:spPr>
          <a:ln/>
        </p:spPr>
        <p:txBody>
          <a:bodyPr/>
          <a:lstStyle>
            <a:lvl1pPr>
              <a:defRPr/>
            </a:lvl1pPr>
          </a:lstStyle>
          <a:p>
            <a:pPr>
              <a:defRPr/>
            </a:pPr>
            <a:fld id="{E4489C4E-304A-4182-87E3-EBFB632986E3}" type="slidenum">
              <a:rPr lang="en-US" smtClean="0"/>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pic>
        <p:nvPicPr>
          <p:cNvPr id="7" name="Picture 5" descr="cclogoexp"/>
          <p:cNvPicPr>
            <a:picLocks noChangeAspect="1" noChangeArrowheads="1"/>
          </p:cNvPicPr>
          <p:nvPr userDrawn="1"/>
        </p:nvPicPr>
        <p:blipFill>
          <a:blip r:embed="rId2" cstate="print">
            <a:clrChange>
              <a:clrFrom>
                <a:srgbClr val="FEFDFB"/>
              </a:clrFrom>
              <a:clrTo>
                <a:srgbClr val="FEFDFB">
                  <a:alpha val="0"/>
                </a:srgbClr>
              </a:clrTo>
            </a:clrChange>
          </a:blip>
          <a:srcRect/>
          <a:stretch>
            <a:fillRect/>
          </a:stretch>
        </p:blipFill>
        <p:spPr bwMode="auto">
          <a:xfrm>
            <a:off x="152399" y="152402"/>
            <a:ext cx="609601" cy="560478"/>
          </a:xfrm>
          <a:prstGeom prst="rect">
            <a:avLst/>
          </a:prstGeom>
          <a:noFill/>
          <a:ln w="9525">
            <a:noFill/>
            <a:miter lim="800000"/>
            <a:headEnd/>
            <a:tailEnd/>
          </a:ln>
        </p:spPr>
      </p:pic>
    </p:spTree>
    <p:extLst>
      <p:ext uri="{BB962C8B-B14F-4D97-AF65-F5344CB8AC3E}">
        <p14:creationId xmlns:p14="http://schemas.microsoft.com/office/powerpoint/2010/main" val="258903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0" fill="hold"/>
                                        <p:tgtEl>
                                          <p:spTgt spid="7"/>
                                        </p:tgtEl>
                                        <p:attrNameLst>
                                          <p:attrName>ppt_w</p:attrName>
                                        </p:attrNameLst>
                                      </p:cBhvr>
                                      <p:tavLst>
                                        <p:tav tm="0" fmla="#ppt_w*sin(2.5*pi*$)">
                                          <p:val>
                                            <p:fltVal val="0"/>
                                          </p:val>
                                        </p:tav>
                                        <p:tav tm="100000">
                                          <p:val>
                                            <p:fltVal val="1"/>
                                          </p:val>
                                        </p:tav>
                                      </p:tavLst>
                                    </p:anim>
                                    <p:anim calcmode="lin" valueType="num">
                                      <p:cBhvr>
                                        <p:cTn id="8" dur="5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9624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9624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F6ACA43C-C995-46D6-A9D6-E03D6169F005}" type="slidenum">
              <a:rPr lang="en-US" smtClean="0"/>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p>
        </p:txBody>
      </p:sp>
      <p:pic>
        <p:nvPicPr>
          <p:cNvPr id="8" name="Picture 5" descr="cclogoexp"/>
          <p:cNvPicPr>
            <a:picLocks noChangeAspect="1" noChangeArrowheads="1"/>
          </p:cNvPicPr>
          <p:nvPr userDrawn="1"/>
        </p:nvPicPr>
        <p:blipFill>
          <a:blip r:embed="rId2" cstate="print">
            <a:clrChange>
              <a:clrFrom>
                <a:srgbClr val="FEFDFB"/>
              </a:clrFrom>
              <a:clrTo>
                <a:srgbClr val="FEFDFB">
                  <a:alpha val="0"/>
                </a:srgbClr>
              </a:clrTo>
            </a:clrChange>
          </a:blip>
          <a:srcRect/>
          <a:stretch>
            <a:fillRect/>
          </a:stretch>
        </p:blipFill>
        <p:spPr bwMode="auto">
          <a:xfrm>
            <a:off x="152400" y="152401"/>
            <a:ext cx="663026" cy="609599"/>
          </a:xfrm>
          <a:prstGeom prst="rect">
            <a:avLst/>
          </a:prstGeom>
          <a:noFill/>
          <a:ln w="9525">
            <a:noFill/>
            <a:miter lim="800000"/>
            <a:headEnd/>
            <a:tailEnd/>
          </a:ln>
        </p:spPr>
      </p:pic>
    </p:spTree>
    <p:extLst>
      <p:ext uri="{BB962C8B-B14F-4D97-AF65-F5344CB8AC3E}">
        <p14:creationId xmlns:p14="http://schemas.microsoft.com/office/powerpoint/2010/main" val="335873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fmla="#ppt_w*sin(2.5*pi*$)">
                                          <p:val>
                                            <p:fltVal val="0"/>
                                          </p:val>
                                        </p:tav>
                                        <p:tav tm="100000">
                                          <p:val>
                                            <p:fltVal val="1"/>
                                          </p:val>
                                        </p:tav>
                                      </p:tavLst>
                                    </p:anim>
                                    <p:anim calcmode="lin" valueType="num">
                                      <p:cBhvr>
                                        <p:cTn id="8" dur="5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p>
        </p:txBody>
      </p:sp>
      <p:sp>
        <p:nvSpPr>
          <p:cNvPr id="8" name="Rectangle 3"/>
          <p:cNvSpPr>
            <a:spLocks noGrp="1" noChangeArrowheads="1"/>
          </p:cNvSpPr>
          <p:nvPr>
            <p:ph type="sldNum" sz="quarter" idx="11"/>
          </p:nvPr>
        </p:nvSpPr>
        <p:spPr>
          <a:ln/>
        </p:spPr>
        <p:txBody>
          <a:bodyPr/>
          <a:lstStyle>
            <a:lvl1pPr>
              <a:defRPr/>
            </a:lvl1pPr>
          </a:lstStyle>
          <a:p>
            <a:pPr>
              <a:defRPr/>
            </a:pPr>
            <a:fld id="{53D9ADEF-16E0-4FDD-BCC1-CE656AE8AD4D}" type="slidenum">
              <a:rPr lang="en-US" smtClean="0"/>
              <a:pPr>
                <a:defRPr/>
              </a:pPr>
              <a:t>‹#›</a:t>
            </a:fld>
            <a:endParaRPr lang="en-US" dirty="0"/>
          </a:p>
        </p:txBody>
      </p:sp>
      <p:sp>
        <p:nvSpPr>
          <p:cNvPr id="9" name="Rectangle 14"/>
          <p:cNvSpPr>
            <a:spLocks noGrp="1" noChangeArrowheads="1"/>
          </p:cNvSpPr>
          <p:nvPr>
            <p:ph type="ftr" sz="quarter" idx="12"/>
          </p:nvPr>
        </p:nvSpPr>
        <p:spPr>
          <a:ln/>
        </p:spPr>
        <p:txBody>
          <a:bodyPr/>
          <a:lstStyle>
            <a:lvl1pPr>
              <a:defRPr/>
            </a:lvl1pPr>
          </a:lstStyle>
          <a:p>
            <a:pPr>
              <a:defRPr/>
            </a:pPr>
            <a:endParaRPr lang="en-US" dirty="0"/>
          </a:p>
        </p:txBody>
      </p:sp>
      <p:pic>
        <p:nvPicPr>
          <p:cNvPr id="10" name="Picture 5" descr="cclogoexp"/>
          <p:cNvPicPr>
            <a:picLocks noChangeAspect="1" noChangeArrowheads="1"/>
          </p:cNvPicPr>
          <p:nvPr userDrawn="1"/>
        </p:nvPicPr>
        <p:blipFill>
          <a:blip r:embed="rId2" cstate="print">
            <a:clrChange>
              <a:clrFrom>
                <a:srgbClr val="FEFDFB"/>
              </a:clrFrom>
              <a:clrTo>
                <a:srgbClr val="FEFDFB">
                  <a:alpha val="0"/>
                </a:srgbClr>
              </a:clrTo>
            </a:clrChange>
          </a:blip>
          <a:srcRect/>
          <a:stretch>
            <a:fillRect/>
          </a:stretch>
        </p:blipFill>
        <p:spPr bwMode="auto">
          <a:xfrm>
            <a:off x="152399" y="152402"/>
            <a:ext cx="685801" cy="630538"/>
          </a:xfrm>
          <a:prstGeom prst="rect">
            <a:avLst/>
          </a:prstGeom>
          <a:noFill/>
          <a:ln w="9525">
            <a:noFill/>
            <a:miter lim="800000"/>
            <a:headEnd/>
            <a:tailEnd/>
          </a:ln>
        </p:spPr>
      </p:pic>
    </p:spTree>
    <p:extLst>
      <p:ext uri="{BB962C8B-B14F-4D97-AF65-F5344CB8AC3E}">
        <p14:creationId xmlns:p14="http://schemas.microsoft.com/office/powerpoint/2010/main" val="290354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0" fill="hold"/>
                                        <p:tgtEl>
                                          <p:spTgt spid="10"/>
                                        </p:tgtEl>
                                        <p:attrNameLst>
                                          <p:attrName>ppt_w</p:attrName>
                                        </p:attrNameLst>
                                      </p:cBhvr>
                                      <p:tavLst>
                                        <p:tav tm="0" fmla="#ppt_w*sin(2.5*pi*$)">
                                          <p:val>
                                            <p:fltVal val="0"/>
                                          </p:val>
                                        </p:tav>
                                        <p:tav tm="100000">
                                          <p:val>
                                            <p:fltVal val="1"/>
                                          </p:val>
                                        </p:tav>
                                      </p:tavLst>
                                    </p:anim>
                                    <p:anim calcmode="lin" valueType="num">
                                      <p:cBhvr>
                                        <p:cTn id="8" dur="5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sldNum" sz="quarter" idx="11"/>
          </p:nvPr>
        </p:nvSpPr>
        <p:spPr>
          <a:ln/>
        </p:spPr>
        <p:txBody>
          <a:bodyPr/>
          <a:lstStyle>
            <a:lvl1pPr>
              <a:defRPr/>
            </a:lvl1pPr>
          </a:lstStyle>
          <a:p>
            <a:pPr>
              <a:defRPr/>
            </a:pPr>
            <a:fld id="{8E0999CF-4F4E-4095-A643-59A5D154BE50}" type="slidenum">
              <a:rPr lang="en-US" smtClean="0"/>
              <a:pPr>
                <a:defRPr/>
              </a:pPr>
              <a:t>‹#›</a:t>
            </a:fld>
            <a:endParaRPr lang="en-US" dirty="0"/>
          </a:p>
        </p:txBody>
      </p:sp>
      <p:sp>
        <p:nvSpPr>
          <p:cNvPr id="5" name="Rectangle 14"/>
          <p:cNvSpPr>
            <a:spLocks noGrp="1" noChangeArrowheads="1"/>
          </p:cNvSpPr>
          <p:nvPr>
            <p:ph type="ftr" sz="quarter" idx="12"/>
          </p:nvPr>
        </p:nvSpPr>
        <p:spPr>
          <a:ln/>
        </p:spPr>
        <p:txBody>
          <a:bodyPr/>
          <a:lstStyle>
            <a:lvl1pPr>
              <a:defRPr/>
            </a:lvl1pPr>
          </a:lstStyle>
          <a:p>
            <a:pPr>
              <a:defRPr/>
            </a:pPr>
            <a:endParaRPr lang="en-US" dirty="0"/>
          </a:p>
        </p:txBody>
      </p:sp>
      <p:pic>
        <p:nvPicPr>
          <p:cNvPr id="6" name="Picture 5" descr="cclogoexp"/>
          <p:cNvPicPr>
            <a:picLocks noChangeAspect="1" noChangeArrowheads="1"/>
          </p:cNvPicPr>
          <p:nvPr userDrawn="1"/>
        </p:nvPicPr>
        <p:blipFill>
          <a:blip r:embed="rId2" cstate="print">
            <a:clrChange>
              <a:clrFrom>
                <a:srgbClr val="FEFDFB"/>
              </a:clrFrom>
              <a:clrTo>
                <a:srgbClr val="FEFDFB">
                  <a:alpha val="0"/>
                </a:srgbClr>
              </a:clrTo>
            </a:clrChange>
          </a:blip>
          <a:srcRect/>
          <a:stretch>
            <a:fillRect/>
          </a:stretch>
        </p:blipFill>
        <p:spPr bwMode="auto">
          <a:xfrm>
            <a:off x="152399" y="152402"/>
            <a:ext cx="685801" cy="630538"/>
          </a:xfrm>
          <a:prstGeom prst="rect">
            <a:avLst/>
          </a:prstGeom>
          <a:noFill/>
          <a:ln w="9525">
            <a:noFill/>
            <a:miter lim="800000"/>
            <a:headEnd/>
            <a:tailEnd/>
          </a:ln>
        </p:spPr>
      </p:pic>
    </p:spTree>
    <p:extLst>
      <p:ext uri="{BB962C8B-B14F-4D97-AF65-F5344CB8AC3E}">
        <p14:creationId xmlns:p14="http://schemas.microsoft.com/office/powerpoint/2010/main" val="406566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3" name="Rectangle 3"/>
          <p:cNvSpPr>
            <a:spLocks noGrp="1" noChangeArrowheads="1"/>
          </p:cNvSpPr>
          <p:nvPr>
            <p:ph type="sldNum" sz="quarter" idx="11"/>
          </p:nvPr>
        </p:nvSpPr>
        <p:spPr>
          <a:ln/>
        </p:spPr>
        <p:txBody>
          <a:bodyPr/>
          <a:lstStyle>
            <a:lvl1pPr>
              <a:defRPr/>
            </a:lvl1pPr>
          </a:lstStyle>
          <a:p>
            <a:pPr>
              <a:defRPr/>
            </a:pPr>
            <a:fld id="{FB87EF67-C05B-4152-A323-D6A85FD7D29C}" type="slidenum">
              <a:rPr lang="en-US" smtClean="0"/>
              <a:pPr>
                <a:defRPr/>
              </a:pPr>
              <a:t>‹#›</a:t>
            </a:fld>
            <a:endParaRPr lang="en-US" dirty="0"/>
          </a:p>
        </p:txBody>
      </p:sp>
      <p:sp>
        <p:nvSpPr>
          <p:cNvPr id="4" name="Rectangle 14"/>
          <p:cNvSpPr>
            <a:spLocks noGrp="1" noChangeArrowheads="1"/>
          </p:cNvSpPr>
          <p:nvPr>
            <p:ph type="ftr" sz="quarter" idx="12"/>
          </p:nvPr>
        </p:nvSpPr>
        <p:spPr>
          <a:ln/>
        </p:spPr>
        <p:txBody>
          <a:bodyPr/>
          <a:lstStyle>
            <a:lvl1pPr>
              <a:defRPr/>
            </a:lvl1pPr>
          </a:lstStyle>
          <a:p>
            <a:pPr>
              <a:defRPr/>
            </a:pPr>
            <a:endParaRPr lang="en-US" dirty="0"/>
          </a:p>
        </p:txBody>
      </p:sp>
      <p:pic>
        <p:nvPicPr>
          <p:cNvPr id="5" name="Picture 5" descr="cclogoexp"/>
          <p:cNvPicPr>
            <a:picLocks noChangeAspect="1" noChangeArrowheads="1"/>
          </p:cNvPicPr>
          <p:nvPr userDrawn="1"/>
        </p:nvPicPr>
        <p:blipFill>
          <a:blip r:embed="rId2" cstate="print">
            <a:clrChange>
              <a:clrFrom>
                <a:srgbClr val="FEFDFB"/>
              </a:clrFrom>
              <a:clrTo>
                <a:srgbClr val="FEFDFB">
                  <a:alpha val="0"/>
                </a:srgbClr>
              </a:clrTo>
            </a:clrChange>
          </a:blip>
          <a:srcRect/>
          <a:stretch>
            <a:fillRect/>
          </a:stretch>
        </p:blipFill>
        <p:spPr bwMode="auto">
          <a:xfrm>
            <a:off x="152399" y="152402"/>
            <a:ext cx="685801" cy="630538"/>
          </a:xfrm>
          <a:prstGeom prst="rect">
            <a:avLst/>
          </a:prstGeom>
          <a:noFill/>
          <a:ln w="9525">
            <a:noFill/>
            <a:miter lim="800000"/>
            <a:headEnd/>
            <a:tailEnd/>
          </a:ln>
        </p:spPr>
      </p:pic>
    </p:spTree>
    <p:extLst>
      <p:ext uri="{BB962C8B-B14F-4D97-AF65-F5344CB8AC3E}">
        <p14:creationId xmlns:p14="http://schemas.microsoft.com/office/powerpoint/2010/main" val="424101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fmla="#ppt_w*sin(2.5*pi*$)">
                                          <p:val>
                                            <p:fltVal val="0"/>
                                          </p:val>
                                        </p:tav>
                                        <p:tav tm="100000">
                                          <p:val>
                                            <p:fltVal val="1"/>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01F7305D-6E92-4247-B944-231ABE72D871}" type="slidenum">
              <a:rPr lang="en-US" smtClean="0"/>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p>
        </p:txBody>
      </p:sp>
      <p:pic>
        <p:nvPicPr>
          <p:cNvPr id="8" name="Picture 5" descr="cclogoexp"/>
          <p:cNvPicPr>
            <a:picLocks noChangeAspect="1" noChangeArrowheads="1"/>
          </p:cNvPicPr>
          <p:nvPr userDrawn="1"/>
        </p:nvPicPr>
        <p:blipFill>
          <a:blip r:embed="rId2" cstate="print">
            <a:clrChange>
              <a:clrFrom>
                <a:srgbClr val="FEFDFB"/>
              </a:clrFrom>
              <a:clrTo>
                <a:srgbClr val="FEFDFB">
                  <a:alpha val="0"/>
                </a:srgbClr>
              </a:clrTo>
            </a:clrChange>
          </a:blip>
          <a:srcRect/>
          <a:stretch>
            <a:fillRect/>
          </a:stretch>
        </p:blipFill>
        <p:spPr bwMode="auto">
          <a:xfrm>
            <a:off x="152400" y="152401"/>
            <a:ext cx="663026" cy="609599"/>
          </a:xfrm>
          <a:prstGeom prst="rect">
            <a:avLst/>
          </a:prstGeom>
          <a:noFill/>
          <a:ln w="9525">
            <a:noFill/>
            <a:miter lim="800000"/>
            <a:headEnd/>
            <a:tailEnd/>
          </a:ln>
        </p:spPr>
      </p:pic>
    </p:spTree>
    <p:extLst>
      <p:ext uri="{BB962C8B-B14F-4D97-AF65-F5344CB8AC3E}">
        <p14:creationId xmlns:p14="http://schemas.microsoft.com/office/powerpoint/2010/main" val="306920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fmla="#ppt_w*sin(2.5*pi*$)">
                                          <p:val>
                                            <p:fltVal val="0"/>
                                          </p:val>
                                        </p:tav>
                                        <p:tav tm="100000">
                                          <p:val>
                                            <p:fltVal val="1"/>
                                          </p:val>
                                        </p:tav>
                                      </p:tavLst>
                                    </p:anim>
                                    <p:anim calcmode="lin" valueType="num">
                                      <p:cBhvr>
                                        <p:cTn id="8" dur="5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6FCB63B9-C137-4E58-9824-A833CB99EDC7}" type="slidenum">
              <a:rPr lang="en-US" smtClean="0"/>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757654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90000"/>
          </a:scheme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900">
                <a:latin typeface="Arial" charset="0"/>
              </a:defRPr>
            </a:lvl1pPr>
          </a:lstStyle>
          <a:p>
            <a:pPr>
              <a:defRPr/>
            </a:pPr>
            <a:endParaRPr lang="en-US" dirty="0"/>
          </a:p>
        </p:txBody>
      </p:sp>
      <p:sp>
        <p:nvSpPr>
          <p:cNvPr id="20483"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900" smtClean="0">
                <a:latin typeface="Arial" panose="020B0604020202020204" pitchFamily="34" charset="0"/>
              </a:defRPr>
            </a:lvl1pPr>
          </a:lstStyle>
          <a:p>
            <a:pPr>
              <a:defRPr/>
            </a:pPr>
            <a:fld id="{D2DEC2DE-5356-4594-9DA5-71BE115AEF01}" type="slidenum">
              <a:rPr lang="en-US" smtClean="0"/>
              <a:pPr>
                <a:defRPr/>
              </a:pPr>
              <a:t>‹#›</a:t>
            </a:fld>
            <a:endParaRPr lang="en-US" dirty="0"/>
          </a:p>
        </p:txBody>
      </p:sp>
      <p:sp>
        <p:nvSpPr>
          <p:cNvPr id="20493"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94"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900">
                <a:latin typeface="Arial" charset="0"/>
              </a:defRPr>
            </a:lvl1pPr>
          </a:lstStyle>
          <a:p>
            <a:pPr>
              <a:defRPr/>
            </a:pPr>
            <a:endParaRPr lang="en-US" dirty="0"/>
          </a:p>
        </p:txBody>
      </p:sp>
      <p:sp>
        <p:nvSpPr>
          <p:cNvPr id="20495" name="Rectangle 15"/>
          <p:cNvSpPr>
            <a:spLocks noGrp="1" noChangeArrowheads="1"/>
          </p:cNvSpPr>
          <p:nvPr>
            <p:ph type="body" idx="1"/>
          </p:nvPr>
        </p:nvSpPr>
        <p:spPr bwMode="auto">
          <a:xfrm>
            <a:off x="457200" y="1600200"/>
            <a:ext cx="8229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8" name="Picture 19" descr="rank insignia border"/>
          <p:cNvPicPr>
            <a:picLocks noChangeAspect="1" noChangeArrowheads="1"/>
          </p:cNvPicPr>
          <p:nvPr userDrawn="1"/>
        </p:nvPicPr>
        <p:blipFill>
          <a:blip r:embed="rId14" cstate="print"/>
          <a:srcRect/>
          <a:stretch>
            <a:fillRect/>
          </a:stretch>
        </p:blipFill>
        <p:spPr bwMode="auto">
          <a:xfrm>
            <a:off x="457200" y="6215063"/>
            <a:ext cx="8097838" cy="614362"/>
          </a:xfrm>
          <a:prstGeom prst="rect">
            <a:avLst/>
          </a:prstGeom>
          <a:noFill/>
          <a:ln w="9525">
            <a:noFill/>
            <a:miter lim="800000"/>
            <a:headEnd/>
            <a:tailEnd/>
          </a:ln>
        </p:spPr>
      </p:pic>
    </p:spTree>
    <p:extLst>
      <p:ext uri="{BB962C8B-B14F-4D97-AF65-F5344CB8AC3E}">
        <p14:creationId xmlns:p14="http://schemas.microsoft.com/office/powerpoint/2010/main" val="1638869651"/>
      </p:ext>
    </p:extLst>
  </p:cSld>
  <p:clrMap bg1="dk2" tx1="lt1" bg2="dk1"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iming>
    <p:tnLst>
      <p:par>
        <p:cTn id="1" dur="indefinite" restart="never" nodeType="tmRoot"/>
      </p:par>
    </p:tnLst>
  </p:timing>
  <p:txStyles>
    <p:titleStyle>
      <a:lvl1pPr algn="ctr" rtl="0" eaLnBrk="1" fontAlgn="base" hangingPunct="1">
        <a:spcBef>
          <a:spcPct val="0"/>
        </a:spcBef>
        <a:spcAft>
          <a:spcPct val="0"/>
        </a:spcAft>
        <a:defRPr sz="2700" b="1">
          <a:solidFill>
            <a:schemeClr val="accent3">
              <a:lumMod val="50000"/>
            </a:schemeClr>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2700" b="1">
          <a:solidFill>
            <a:schemeClr val="tx2"/>
          </a:solidFill>
          <a:effectLst>
            <a:outerShdw blurRad="38100" dist="38100" dir="2700000" algn="tl">
              <a:srgbClr val="000000"/>
            </a:outerShdw>
          </a:effectLst>
          <a:latin typeface="Garamond" pitchFamily="18" charset="0"/>
        </a:defRPr>
      </a:lvl2pPr>
      <a:lvl3pPr algn="ctr" rtl="0" eaLnBrk="1" fontAlgn="base" hangingPunct="1">
        <a:spcBef>
          <a:spcPct val="0"/>
        </a:spcBef>
        <a:spcAft>
          <a:spcPct val="0"/>
        </a:spcAft>
        <a:defRPr sz="2700" b="1">
          <a:solidFill>
            <a:schemeClr val="tx2"/>
          </a:solidFill>
          <a:effectLst>
            <a:outerShdw blurRad="38100" dist="38100" dir="2700000" algn="tl">
              <a:srgbClr val="000000"/>
            </a:outerShdw>
          </a:effectLst>
          <a:latin typeface="Garamond" pitchFamily="18" charset="0"/>
        </a:defRPr>
      </a:lvl3pPr>
      <a:lvl4pPr algn="ctr" rtl="0" eaLnBrk="1" fontAlgn="base" hangingPunct="1">
        <a:spcBef>
          <a:spcPct val="0"/>
        </a:spcBef>
        <a:spcAft>
          <a:spcPct val="0"/>
        </a:spcAft>
        <a:defRPr sz="2700" b="1">
          <a:solidFill>
            <a:schemeClr val="tx2"/>
          </a:solidFill>
          <a:effectLst>
            <a:outerShdw blurRad="38100" dist="38100" dir="2700000" algn="tl">
              <a:srgbClr val="000000"/>
            </a:outerShdw>
          </a:effectLst>
          <a:latin typeface="Garamond" pitchFamily="18" charset="0"/>
        </a:defRPr>
      </a:lvl4pPr>
      <a:lvl5pPr algn="ctr" rtl="0" eaLnBrk="1" fontAlgn="base" hangingPunct="1">
        <a:spcBef>
          <a:spcPct val="0"/>
        </a:spcBef>
        <a:spcAft>
          <a:spcPct val="0"/>
        </a:spcAft>
        <a:defRPr sz="2700" b="1">
          <a:solidFill>
            <a:schemeClr val="tx2"/>
          </a:solidFill>
          <a:effectLst>
            <a:outerShdw blurRad="38100" dist="38100" dir="2700000" algn="tl">
              <a:srgbClr val="000000"/>
            </a:outerShdw>
          </a:effectLst>
          <a:latin typeface="Garamond" pitchFamily="18" charset="0"/>
        </a:defRPr>
      </a:lvl5pPr>
      <a:lvl6pPr marL="342900" algn="ctr" rtl="0" eaLnBrk="1" fontAlgn="base" hangingPunct="1">
        <a:spcBef>
          <a:spcPct val="0"/>
        </a:spcBef>
        <a:spcAft>
          <a:spcPct val="0"/>
        </a:spcAft>
        <a:defRPr sz="2700" b="1">
          <a:solidFill>
            <a:schemeClr val="tx2"/>
          </a:solidFill>
          <a:effectLst>
            <a:outerShdw blurRad="38100" dist="38100" dir="2700000" algn="tl">
              <a:srgbClr val="000000"/>
            </a:outerShdw>
          </a:effectLst>
          <a:latin typeface="Garamond" pitchFamily="18" charset="0"/>
        </a:defRPr>
      </a:lvl6pPr>
      <a:lvl7pPr marL="685800" algn="ctr" rtl="0" eaLnBrk="1" fontAlgn="base" hangingPunct="1">
        <a:spcBef>
          <a:spcPct val="0"/>
        </a:spcBef>
        <a:spcAft>
          <a:spcPct val="0"/>
        </a:spcAft>
        <a:defRPr sz="2700" b="1">
          <a:solidFill>
            <a:schemeClr val="tx2"/>
          </a:solidFill>
          <a:effectLst>
            <a:outerShdw blurRad="38100" dist="38100" dir="2700000" algn="tl">
              <a:srgbClr val="000000"/>
            </a:outerShdw>
          </a:effectLst>
          <a:latin typeface="Garamond" pitchFamily="18" charset="0"/>
        </a:defRPr>
      </a:lvl7pPr>
      <a:lvl8pPr marL="1028700" algn="ctr" rtl="0" eaLnBrk="1" fontAlgn="base" hangingPunct="1">
        <a:spcBef>
          <a:spcPct val="0"/>
        </a:spcBef>
        <a:spcAft>
          <a:spcPct val="0"/>
        </a:spcAft>
        <a:defRPr sz="2700" b="1">
          <a:solidFill>
            <a:schemeClr val="tx2"/>
          </a:solidFill>
          <a:effectLst>
            <a:outerShdw blurRad="38100" dist="38100" dir="2700000" algn="tl">
              <a:srgbClr val="000000"/>
            </a:outerShdw>
          </a:effectLst>
          <a:latin typeface="Garamond" pitchFamily="18" charset="0"/>
        </a:defRPr>
      </a:lvl8pPr>
      <a:lvl9pPr marL="1371600" algn="ctr" rtl="0" eaLnBrk="1" fontAlgn="base" hangingPunct="1">
        <a:spcBef>
          <a:spcPct val="0"/>
        </a:spcBef>
        <a:spcAft>
          <a:spcPct val="0"/>
        </a:spcAft>
        <a:defRPr sz="2700" b="1">
          <a:solidFill>
            <a:schemeClr val="tx2"/>
          </a:solidFill>
          <a:effectLst>
            <a:outerShdw blurRad="38100" dist="38100" dir="2700000" algn="tl">
              <a:srgbClr val="000000"/>
            </a:outerShdw>
          </a:effectLst>
          <a:latin typeface="Garamond" pitchFamily="18" charset="0"/>
        </a:defRPr>
      </a:lvl9pPr>
    </p:titleStyle>
    <p:bodyStyle>
      <a:lvl1pPr marL="257175" indent="-257175" algn="l" rtl="0" eaLnBrk="1" fontAlgn="base" hangingPunct="1">
        <a:spcBef>
          <a:spcPct val="20000"/>
        </a:spcBef>
        <a:spcAft>
          <a:spcPct val="0"/>
        </a:spcAft>
        <a:buClr>
          <a:schemeClr val="hlink"/>
        </a:buClr>
        <a:buSzPct val="70000"/>
        <a:buFont typeface="Wingdings" panose="05000000000000000000" pitchFamily="2" charset="2"/>
        <a:buChar char="n"/>
        <a:defRPr sz="2400">
          <a:solidFill>
            <a:schemeClr val="accent3">
              <a:lumMod val="75000"/>
            </a:schemeClr>
          </a:solidFill>
          <a:effectLst>
            <a:outerShdw blurRad="38100" dist="38100" dir="2700000" algn="tl">
              <a:srgbClr val="000000"/>
            </a:outerShdw>
          </a:effectLst>
          <a:latin typeface="+mn-lt"/>
          <a:ea typeface="+mn-ea"/>
          <a:cs typeface="+mn-cs"/>
        </a:defRPr>
      </a:lvl1pPr>
      <a:lvl2pPr marL="557213" indent="-214313" algn="l" rtl="0" eaLnBrk="1" fontAlgn="base" hangingPunct="1">
        <a:spcBef>
          <a:spcPct val="20000"/>
        </a:spcBef>
        <a:spcAft>
          <a:spcPct val="0"/>
        </a:spcAft>
        <a:buClr>
          <a:schemeClr val="accent2"/>
        </a:buClr>
        <a:buSzPct val="70000"/>
        <a:buFont typeface="Wingdings" panose="05000000000000000000" pitchFamily="2" charset="2"/>
        <a:buChar char="n"/>
        <a:defRPr sz="2100">
          <a:solidFill>
            <a:schemeClr val="accent3">
              <a:lumMod val="75000"/>
            </a:schemeClr>
          </a:solidFill>
          <a:effectLst>
            <a:outerShdw blurRad="38100" dist="38100" dir="2700000" algn="tl">
              <a:srgbClr val="000000"/>
            </a:outerShdw>
          </a:effectLst>
          <a:latin typeface="+mn-lt"/>
        </a:defRPr>
      </a:lvl2pPr>
      <a:lvl3pPr marL="857250" indent="-171450" algn="l" rtl="0" eaLnBrk="1" fontAlgn="base" hangingPunct="1">
        <a:spcBef>
          <a:spcPct val="20000"/>
        </a:spcBef>
        <a:spcAft>
          <a:spcPct val="0"/>
        </a:spcAft>
        <a:buClr>
          <a:schemeClr val="tx2"/>
        </a:buClr>
        <a:buSzPct val="70000"/>
        <a:buFont typeface="Wingdings" panose="05000000000000000000" pitchFamily="2" charset="2"/>
        <a:buChar char="n"/>
        <a:defRPr sz="1800">
          <a:solidFill>
            <a:schemeClr val="accent3">
              <a:lumMod val="75000"/>
            </a:schemeClr>
          </a:solidFill>
          <a:effectLst>
            <a:outerShdw blurRad="38100" dist="38100" dir="2700000" algn="tl">
              <a:srgbClr val="000000"/>
            </a:outerShdw>
          </a:effectLst>
          <a:latin typeface="+mn-lt"/>
        </a:defRPr>
      </a:lvl3pPr>
      <a:lvl4pPr marL="1200150" indent="-171450" algn="l" rtl="0" eaLnBrk="1" fontAlgn="base" hangingPunct="1">
        <a:spcBef>
          <a:spcPct val="20000"/>
        </a:spcBef>
        <a:spcAft>
          <a:spcPct val="0"/>
        </a:spcAft>
        <a:buClr>
          <a:schemeClr val="accent2"/>
        </a:buClr>
        <a:buSzPct val="70000"/>
        <a:buFont typeface="Wingdings" panose="05000000000000000000" pitchFamily="2" charset="2"/>
        <a:buChar char="n"/>
        <a:defRPr sz="1500">
          <a:solidFill>
            <a:schemeClr val="accent3">
              <a:lumMod val="75000"/>
            </a:schemeClr>
          </a:solidFill>
          <a:effectLst>
            <a:outerShdw blurRad="38100" dist="38100" dir="2700000" algn="tl">
              <a:srgbClr val="000000"/>
            </a:outerShdw>
          </a:effectLst>
          <a:latin typeface="+mn-lt"/>
        </a:defRPr>
      </a:lvl4pPr>
      <a:lvl5pPr marL="1543050" indent="-171450" algn="l" rtl="0" eaLnBrk="1" fontAlgn="base" hangingPunct="1">
        <a:spcBef>
          <a:spcPct val="20000"/>
        </a:spcBef>
        <a:spcAft>
          <a:spcPct val="0"/>
        </a:spcAft>
        <a:buClr>
          <a:schemeClr val="hlink"/>
        </a:buClr>
        <a:buSzPct val="70000"/>
        <a:buFont typeface="Wingdings" panose="05000000000000000000" pitchFamily="2" charset="2"/>
        <a:buChar char="n"/>
        <a:defRPr sz="1500">
          <a:solidFill>
            <a:schemeClr val="accent3">
              <a:lumMod val="75000"/>
            </a:schemeClr>
          </a:solidFill>
          <a:effectLst>
            <a:outerShdw blurRad="38100" dist="38100" dir="2700000" algn="tl">
              <a:srgbClr val="000000"/>
            </a:outerShdw>
          </a:effectLst>
          <a:latin typeface="+mn-lt"/>
        </a:defRPr>
      </a:lvl5pPr>
      <a:lvl6pPr marL="1885950" indent="-171450" algn="l" rtl="0" eaLnBrk="1" fontAlgn="base" hangingPunct="1">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defRPr>
      </a:lvl6pPr>
      <a:lvl7pPr marL="2228850" indent="-171450" algn="l" rtl="0" eaLnBrk="1" fontAlgn="base" hangingPunct="1">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defRPr>
      </a:lvl7pPr>
      <a:lvl8pPr marL="2571750" indent="-171450" algn="l" rtl="0" eaLnBrk="1" fontAlgn="base" hangingPunct="1">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defRPr>
      </a:lvl8pPr>
      <a:lvl9pPr marL="2914650" indent="-171450" algn="l" rtl="0" eaLnBrk="1" fontAlgn="base" hangingPunct="1">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z="3600" dirty="0" smtClean="0">
                <a:solidFill>
                  <a:schemeClr val="accent6"/>
                </a:solidFill>
              </a:rPr>
              <a:t>Preparing for Promotion</a:t>
            </a:r>
            <a:br>
              <a:rPr lang="en-US" sz="3600" dirty="0" smtClean="0">
                <a:solidFill>
                  <a:schemeClr val="accent6"/>
                </a:solidFill>
              </a:rPr>
            </a:br>
            <a:r>
              <a:rPr lang="en-US" sz="3600" i="1" dirty="0" smtClean="0">
                <a:solidFill>
                  <a:schemeClr val="accent6">
                    <a:lumMod val="75000"/>
                  </a:schemeClr>
                </a:solidFill>
              </a:rPr>
              <a:t>Success</a:t>
            </a:r>
          </a:p>
        </p:txBody>
      </p:sp>
      <p:sp>
        <p:nvSpPr>
          <p:cNvPr id="1028" name="Rectangle 1030"/>
          <p:cNvSpPr>
            <a:spLocks noGrp="1" noChangeArrowheads="1"/>
          </p:cNvSpPr>
          <p:nvPr>
            <p:ph idx="1"/>
          </p:nvPr>
        </p:nvSpPr>
        <p:spPr>
          <a:xfrm>
            <a:off x="457200" y="4343400"/>
            <a:ext cx="8229600" cy="1828800"/>
          </a:xfrm>
        </p:spPr>
        <p:txBody>
          <a:bodyPr/>
          <a:lstStyle/>
          <a:p>
            <a:pPr marL="0" indent="0" algn="ctr" eaLnBrk="1" hangingPunct="1">
              <a:spcBef>
                <a:spcPts val="400"/>
              </a:spcBef>
              <a:buNone/>
            </a:pPr>
            <a:r>
              <a:rPr lang="en-US" dirty="0" smtClean="0"/>
              <a:t>CAPT Angela Mtungwa</a:t>
            </a:r>
          </a:p>
          <a:p>
            <a:pPr marL="0" indent="0" algn="ctr" eaLnBrk="1" hangingPunct="1">
              <a:spcBef>
                <a:spcPts val="200"/>
              </a:spcBef>
              <a:buNone/>
            </a:pPr>
            <a:r>
              <a:rPr lang="en-US" dirty="0" smtClean="0"/>
              <a:t>Former Promotion Coordinator</a:t>
            </a:r>
          </a:p>
          <a:p>
            <a:pPr marL="0" indent="0" algn="ctr" eaLnBrk="1" hangingPunct="1">
              <a:spcBef>
                <a:spcPts val="600"/>
              </a:spcBef>
              <a:buNone/>
            </a:pPr>
            <a:r>
              <a:rPr lang="en-US" dirty="0" smtClean="0"/>
              <a:t>U.S. Public Health Service </a:t>
            </a:r>
          </a:p>
          <a:p>
            <a:pPr marL="0" indent="0" algn="ctr" eaLnBrk="1" hangingPunct="1">
              <a:spcBef>
                <a:spcPts val="0"/>
              </a:spcBef>
              <a:buNone/>
            </a:pPr>
            <a:r>
              <a:rPr lang="en-US" dirty="0" smtClean="0"/>
              <a:t>Commissioned Corps</a:t>
            </a:r>
          </a:p>
        </p:txBody>
      </p:sp>
      <p:pic>
        <p:nvPicPr>
          <p:cNvPr id="5" name="Picture 5" descr="cclogoexp"/>
          <p:cNvPicPr>
            <a:picLocks noChangeAspect="1" noChangeArrowheads="1"/>
          </p:cNvPicPr>
          <p:nvPr/>
        </p:nvPicPr>
        <p:blipFill>
          <a:blip r:embed="rId3" cstate="print">
            <a:clrChange>
              <a:clrFrom>
                <a:srgbClr val="FEFDFB"/>
              </a:clrFrom>
              <a:clrTo>
                <a:srgbClr val="FEFDFB">
                  <a:alpha val="0"/>
                </a:srgbClr>
              </a:clrTo>
            </a:clrChange>
          </a:blip>
          <a:srcRect/>
          <a:stretch>
            <a:fillRect/>
          </a:stretch>
        </p:blipFill>
        <p:spPr bwMode="auto">
          <a:xfrm>
            <a:off x="3453141" y="2057400"/>
            <a:ext cx="2237718" cy="2057400"/>
          </a:xfrm>
          <a:prstGeom prst="rect">
            <a:avLst/>
          </a:prstGeom>
          <a:noFill/>
          <a:ln w="9525">
            <a:noFill/>
            <a:miter lim="800000"/>
            <a:headEnd/>
            <a:tailEnd/>
          </a:ln>
        </p:spPr>
      </p:pic>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fmla="#ppt_w*sin(2.5*pi*$)">
                                          <p:val>
                                            <p:fltVal val="0"/>
                                          </p:val>
                                        </p:tav>
                                        <p:tav tm="100000">
                                          <p:val>
                                            <p:fltVal val="1"/>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p:cNvSpPr>
            <a:spLocks noGrp="1"/>
          </p:cNvSpPr>
          <p:nvPr>
            <p:ph idx="1"/>
          </p:nvPr>
        </p:nvSpPr>
        <p:spPr>
          <a:xfrm>
            <a:off x="685800" y="1522484"/>
            <a:ext cx="8229600" cy="4724400"/>
          </a:xfrm>
        </p:spPr>
        <p:txBody>
          <a:bodyPr/>
          <a:lstStyle/>
          <a:p>
            <a:pPr>
              <a:spcBef>
                <a:spcPts val="1400"/>
              </a:spcBef>
            </a:pPr>
            <a:r>
              <a:rPr lang="en-US" dirty="0" smtClean="0"/>
              <a:t>Support of </a:t>
            </a:r>
            <a:r>
              <a:rPr lang="en-US" u="sng" dirty="0" smtClean="0"/>
              <a:t>PHS</a:t>
            </a:r>
            <a:r>
              <a:rPr lang="en-US" dirty="0" smtClean="0"/>
              <a:t> activities</a:t>
            </a:r>
          </a:p>
          <a:p>
            <a:pPr lvl="1">
              <a:spcBef>
                <a:spcPts val="1400"/>
              </a:spcBef>
            </a:pPr>
            <a:r>
              <a:rPr lang="en-US" sz="2200" dirty="0" smtClean="0"/>
              <a:t>Professional advisory committee (PAC)</a:t>
            </a:r>
          </a:p>
          <a:p>
            <a:pPr lvl="1">
              <a:spcBef>
                <a:spcPts val="1400"/>
              </a:spcBef>
            </a:pPr>
            <a:r>
              <a:rPr lang="en-US" sz="2200" dirty="0" smtClean="0"/>
              <a:t>Mentoring – as the mentor or the protégé </a:t>
            </a:r>
          </a:p>
          <a:p>
            <a:pPr lvl="1">
              <a:spcBef>
                <a:spcPts val="1400"/>
              </a:spcBef>
            </a:pPr>
            <a:r>
              <a:rPr lang="en-US" sz="2200" dirty="0" smtClean="0"/>
              <a:t>Tier 1 or 2 Deployment Team and/or Deployments</a:t>
            </a:r>
          </a:p>
          <a:p>
            <a:pPr lvl="1">
              <a:spcBef>
                <a:spcPts val="1400"/>
              </a:spcBef>
            </a:pPr>
            <a:r>
              <a:rPr lang="en-US" sz="2200" dirty="0" smtClean="0"/>
              <a:t>Commissioned Officers Association involvement</a:t>
            </a:r>
          </a:p>
          <a:p>
            <a:pPr lvl="1">
              <a:spcBef>
                <a:spcPts val="1400"/>
              </a:spcBef>
            </a:pPr>
            <a:r>
              <a:rPr lang="en-US" sz="2200" dirty="0" smtClean="0"/>
              <a:t>Surgeon General sponsored advisory groups</a:t>
            </a:r>
          </a:p>
          <a:p>
            <a:pPr lvl="2">
              <a:spcBef>
                <a:spcPts val="1400"/>
              </a:spcBef>
            </a:pPr>
            <a:r>
              <a:rPr lang="en-US" sz="2100" dirty="0" smtClean="0"/>
              <a:t>JOAG, MOLC, AIANCOAC, BCOAG, SOAGDAG, etc.</a:t>
            </a:r>
          </a:p>
          <a:p>
            <a:pPr lvl="1">
              <a:spcBef>
                <a:spcPts val="1400"/>
              </a:spcBef>
            </a:pPr>
            <a:r>
              <a:rPr lang="en-US" sz="2200" dirty="0" smtClean="0"/>
              <a:t>Aide-de-camp</a:t>
            </a:r>
          </a:p>
        </p:txBody>
      </p:sp>
      <p:sp>
        <p:nvSpPr>
          <p:cNvPr id="4" name="Title 1"/>
          <p:cNvSpPr txBox="1">
            <a:spLocks/>
          </p:cNvSpPr>
          <p:nvPr/>
        </p:nvSpPr>
        <p:spPr>
          <a:xfrm>
            <a:off x="609600" y="152400"/>
            <a:ext cx="7924800" cy="914400"/>
          </a:xfrm>
          <a:prstGeom prst="rect">
            <a:avLst/>
          </a:prstGeom>
        </p:spPr>
        <p:txBody>
          <a:bodyPr anchor="ctr">
            <a:normAutofit/>
          </a:bodyPr>
          <a:lstStyle/>
          <a:p>
            <a:pPr algn="ctr" fontAlgn="auto">
              <a:spcAft>
                <a:spcPts val="0"/>
              </a:spcAft>
              <a:defRPr/>
            </a:pPr>
            <a:r>
              <a:rPr lang="en-US" sz="3800" dirty="0" smtClean="0">
                <a:latin typeface="+mj-lt"/>
                <a:ea typeface="+mj-ea"/>
                <a:cs typeface="+mj-cs"/>
              </a:rPr>
              <a:t>Purposeful Promotion </a:t>
            </a:r>
            <a:r>
              <a:rPr lang="en-US" sz="3800" dirty="0">
                <a:latin typeface="+mj-lt"/>
                <a:ea typeface="+mj-ea"/>
                <a:cs typeface="+mj-cs"/>
              </a:rPr>
              <a:t>Documents</a:t>
            </a:r>
          </a:p>
        </p:txBody>
      </p:sp>
      <p:sp>
        <p:nvSpPr>
          <p:cNvPr id="36867" name="TextBox 4"/>
          <p:cNvSpPr txBox="1">
            <a:spLocks noChangeArrowheads="1"/>
          </p:cNvSpPr>
          <p:nvPr/>
        </p:nvSpPr>
        <p:spPr bwMode="auto">
          <a:xfrm>
            <a:off x="1866900" y="949170"/>
            <a:ext cx="5410200" cy="584200"/>
          </a:xfrm>
          <a:prstGeom prst="rect">
            <a:avLst/>
          </a:prstGeom>
          <a:noFill/>
          <a:ln w="9525">
            <a:noFill/>
            <a:miter lim="800000"/>
            <a:headEnd/>
            <a:tailEnd/>
          </a:ln>
        </p:spPr>
        <p:txBody>
          <a:bodyPr>
            <a:spAutoFit/>
          </a:bodyPr>
          <a:lstStyle/>
          <a:p>
            <a:pPr algn="ctr"/>
            <a:r>
              <a:rPr lang="en-US" sz="3200" dirty="0">
                <a:solidFill>
                  <a:srgbClr val="0000FF"/>
                </a:solidFill>
                <a:latin typeface="Calibri" pitchFamily="34" charset="0"/>
              </a:rPr>
              <a:t>Officer Statement (OS)</a:t>
            </a:r>
          </a:p>
        </p:txBody>
      </p:sp>
    </p:spTree>
    <p:extLst>
      <p:ext uri="{BB962C8B-B14F-4D97-AF65-F5344CB8AC3E}">
        <p14:creationId xmlns:p14="http://schemas.microsoft.com/office/powerpoint/2010/main" val="4072234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p:cNvSpPr>
            <a:spLocks noGrp="1"/>
          </p:cNvSpPr>
          <p:nvPr>
            <p:ph idx="1"/>
          </p:nvPr>
        </p:nvSpPr>
        <p:spPr>
          <a:xfrm>
            <a:off x="266700" y="1522484"/>
            <a:ext cx="8610600" cy="4724400"/>
          </a:xfrm>
        </p:spPr>
        <p:txBody>
          <a:bodyPr/>
          <a:lstStyle/>
          <a:p>
            <a:pPr>
              <a:spcBef>
                <a:spcPts val="1400"/>
              </a:spcBef>
            </a:pPr>
            <a:r>
              <a:rPr lang="en-US" dirty="0" smtClean="0"/>
              <a:t>Commitment to visibility as an officer</a:t>
            </a:r>
          </a:p>
          <a:p>
            <a:pPr lvl="1">
              <a:spcBef>
                <a:spcPts val="1400"/>
              </a:spcBef>
            </a:pPr>
            <a:r>
              <a:rPr lang="en-US" dirty="0" smtClean="0"/>
              <a:t>Activities (generally outside the duty station in uniform) that bring positive attention to the Corps</a:t>
            </a:r>
          </a:p>
          <a:p>
            <a:pPr lvl="2">
              <a:spcBef>
                <a:spcPts val="1400"/>
              </a:spcBef>
            </a:pPr>
            <a:r>
              <a:rPr lang="en-US" sz="1900" dirty="0" smtClean="0"/>
              <a:t>Community Health Fair</a:t>
            </a:r>
          </a:p>
          <a:p>
            <a:pPr lvl="2">
              <a:spcBef>
                <a:spcPts val="1400"/>
              </a:spcBef>
            </a:pPr>
            <a:r>
              <a:rPr lang="en-US" sz="1900" dirty="0" smtClean="0"/>
              <a:t>Career Day at Children’s School</a:t>
            </a:r>
          </a:p>
          <a:p>
            <a:pPr lvl="2">
              <a:spcBef>
                <a:spcPts val="1400"/>
              </a:spcBef>
            </a:pPr>
            <a:r>
              <a:rPr lang="en-US" sz="1900" dirty="0" smtClean="0"/>
              <a:t>Recruitment</a:t>
            </a:r>
          </a:p>
          <a:p>
            <a:pPr lvl="2">
              <a:spcBef>
                <a:spcPts val="1400"/>
              </a:spcBef>
            </a:pPr>
            <a:r>
              <a:rPr lang="en-US" sz="1900" dirty="0" smtClean="0"/>
              <a:t>Presentations in uniform</a:t>
            </a:r>
          </a:p>
          <a:p>
            <a:pPr lvl="2">
              <a:spcBef>
                <a:spcPts val="1400"/>
              </a:spcBef>
            </a:pPr>
            <a:r>
              <a:rPr lang="en-US" sz="1900" dirty="0" smtClean="0"/>
              <a:t>Publications</a:t>
            </a:r>
          </a:p>
          <a:p>
            <a:pPr lvl="2">
              <a:spcBef>
                <a:spcPts val="1400"/>
              </a:spcBef>
            </a:pPr>
            <a:r>
              <a:rPr lang="en-US" sz="1900" dirty="0" smtClean="0"/>
              <a:t>Professional </a:t>
            </a:r>
            <a:r>
              <a:rPr lang="en-US" sz="1900" dirty="0" smtClean="0"/>
              <a:t>Org - committee/workgroup/association participation</a:t>
            </a:r>
          </a:p>
          <a:p>
            <a:pPr lvl="1">
              <a:spcBef>
                <a:spcPts val="1400"/>
              </a:spcBef>
            </a:pPr>
            <a:endParaRPr lang="en-US" sz="2500" dirty="0" smtClean="0"/>
          </a:p>
        </p:txBody>
      </p:sp>
      <p:sp>
        <p:nvSpPr>
          <p:cNvPr id="36867" name="TextBox 4"/>
          <p:cNvSpPr txBox="1">
            <a:spLocks noChangeArrowheads="1"/>
          </p:cNvSpPr>
          <p:nvPr/>
        </p:nvSpPr>
        <p:spPr bwMode="auto">
          <a:xfrm>
            <a:off x="1866900" y="938284"/>
            <a:ext cx="5410200" cy="584200"/>
          </a:xfrm>
          <a:prstGeom prst="rect">
            <a:avLst/>
          </a:prstGeom>
          <a:noFill/>
          <a:ln w="9525">
            <a:noFill/>
            <a:miter lim="800000"/>
            <a:headEnd/>
            <a:tailEnd/>
          </a:ln>
        </p:spPr>
        <p:txBody>
          <a:bodyPr>
            <a:spAutoFit/>
          </a:bodyPr>
          <a:lstStyle/>
          <a:p>
            <a:pPr algn="ctr"/>
            <a:r>
              <a:rPr lang="en-US" sz="3200" dirty="0">
                <a:solidFill>
                  <a:srgbClr val="0000FF"/>
                </a:solidFill>
                <a:latin typeface="Calibri" pitchFamily="34" charset="0"/>
              </a:rPr>
              <a:t>Officer Statement (OS)</a:t>
            </a:r>
          </a:p>
        </p:txBody>
      </p:sp>
      <p:sp>
        <p:nvSpPr>
          <p:cNvPr id="5" name="Rectangle 3"/>
          <p:cNvSpPr>
            <a:spLocks noGrp="1" noChangeArrowheads="1"/>
          </p:cNvSpPr>
          <p:nvPr>
            <p:ph type="title"/>
          </p:nvPr>
        </p:nvSpPr>
        <p:spPr>
          <a:xfrm>
            <a:off x="323850" y="152400"/>
            <a:ext cx="8496300" cy="990600"/>
          </a:xfrm>
          <a:noFill/>
        </p:spPr>
        <p:txBody>
          <a:bodyPr lIns="92075" tIns="46038" rIns="92075" bIns="46038"/>
          <a:lstStyle/>
          <a:p>
            <a:r>
              <a:rPr lang="en-US" sz="4000" dirty="0" smtClean="0"/>
              <a:t>Purposeful Promotion Documents</a:t>
            </a:r>
            <a:endParaRPr lang="en-US" sz="4000" dirty="0" smtClean="0"/>
          </a:p>
        </p:txBody>
      </p:sp>
    </p:spTree>
    <p:extLst>
      <p:ext uri="{BB962C8B-B14F-4D97-AF65-F5344CB8AC3E}">
        <p14:creationId xmlns:p14="http://schemas.microsoft.com/office/powerpoint/2010/main" val="1729188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p:cNvSpPr>
            <a:spLocks noGrp="1"/>
          </p:cNvSpPr>
          <p:nvPr>
            <p:ph idx="1"/>
          </p:nvPr>
        </p:nvSpPr>
        <p:spPr>
          <a:xfrm>
            <a:off x="266700" y="1522484"/>
            <a:ext cx="8610600" cy="4724400"/>
          </a:xfrm>
        </p:spPr>
        <p:txBody>
          <a:bodyPr/>
          <a:lstStyle/>
          <a:p>
            <a:pPr>
              <a:spcBef>
                <a:spcPts val="1400"/>
              </a:spcBef>
            </a:pPr>
            <a:r>
              <a:rPr lang="en-US" dirty="0" smtClean="0"/>
              <a:t>Vision and expectations of a career in the Corps</a:t>
            </a:r>
          </a:p>
          <a:p>
            <a:pPr lvl="1">
              <a:spcBef>
                <a:spcPts val="1400"/>
              </a:spcBef>
            </a:pPr>
            <a:r>
              <a:rPr lang="en-US" dirty="0" smtClean="0"/>
              <a:t>“Career” not just the next year or two</a:t>
            </a:r>
          </a:p>
          <a:p>
            <a:pPr lvl="1">
              <a:spcBef>
                <a:spcPts val="1400"/>
              </a:spcBef>
            </a:pPr>
            <a:r>
              <a:rPr lang="en-US" dirty="0" smtClean="0"/>
              <a:t>Avoid flowery, generic statements</a:t>
            </a:r>
          </a:p>
          <a:p>
            <a:pPr lvl="1">
              <a:spcBef>
                <a:spcPts val="1400"/>
              </a:spcBef>
            </a:pPr>
            <a:r>
              <a:rPr lang="en-US" dirty="0" smtClean="0"/>
              <a:t>Do not focus solely on IHS or Alaska or current organization</a:t>
            </a:r>
          </a:p>
          <a:p>
            <a:pPr lvl="1">
              <a:spcBef>
                <a:spcPts val="1400"/>
              </a:spcBef>
            </a:pPr>
            <a:r>
              <a:rPr lang="en-US" dirty="0" smtClean="0"/>
              <a:t>May expand on what you are already doing</a:t>
            </a:r>
          </a:p>
          <a:p>
            <a:pPr lvl="2">
              <a:spcBef>
                <a:spcPts val="1400"/>
              </a:spcBef>
            </a:pPr>
            <a:r>
              <a:rPr lang="en-US" sz="2100" dirty="0" smtClean="0"/>
              <a:t>How you can use the degree/certification you are obtaining in the future</a:t>
            </a:r>
          </a:p>
          <a:p>
            <a:pPr lvl="2">
              <a:spcBef>
                <a:spcPts val="1400"/>
              </a:spcBef>
            </a:pPr>
            <a:r>
              <a:rPr lang="en-US" sz="2100" dirty="0" smtClean="0"/>
              <a:t>Continuation of current work on a larger scale, at the next level</a:t>
            </a:r>
          </a:p>
          <a:p>
            <a:pPr lvl="1">
              <a:spcBef>
                <a:spcPts val="1400"/>
              </a:spcBef>
            </a:pPr>
            <a:r>
              <a:rPr lang="en-US" dirty="0" smtClean="0"/>
              <a:t>Typically the shortest of the three parts of the OS</a:t>
            </a:r>
          </a:p>
          <a:p>
            <a:pPr lvl="2">
              <a:spcBef>
                <a:spcPts val="1400"/>
              </a:spcBef>
            </a:pPr>
            <a:endParaRPr lang="en-US" sz="2200" dirty="0" smtClean="0"/>
          </a:p>
        </p:txBody>
      </p:sp>
      <p:sp>
        <p:nvSpPr>
          <p:cNvPr id="36867" name="TextBox 4"/>
          <p:cNvSpPr txBox="1">
            <a:spLocks noChangeArrowheads="1"/>
          </p:cNvSpPr>
          <p:nvPr/>
        </p:nvSpPr>
        <p:spPr bwMode="auto">
          <a:xfrm>
            <a:off x="2095500" y="938284"/>
            <a:ext cx="5410200" cy="584200"/>
          </a:xfrm>
          <a:prstGeom prst="rect">
            <a:avLst/>
          </a:prstGeom>
          <a:noFill/>
          <a:ln w="9525">
            <a:noFill/>
            <a:miter lim="800000"/>
            <a:headEnd/>
            <a:tailEnd/>
          </a:ln>
        </p:spPr>
        <p:txBody>
          <a:bodyPr>
            <a:spAutoFit/>
          </a:bodyPr>
          <a:lstStyle/>
          <a:p>
            <a:pPr algn="ctr"/>
            <a:r>
              <a:rPr lang="en-US" sz="3200" dirty="0">
                <a:solidFill>
                  <a:srgbClr val="0000FF"/>
                </a:solidFill>
                <a:latin typeface="Calibri" pitchFamily="34" charset="0"/>
              </a:rPr>
              <a:t>Officer Statement (OS)</a:t>
            </a:r>
          </a:p>
        </p:txBody>
      </p:sp>
      <p:sp>
        <p:nvSpPr>
          <p:cNvPr id="5" name="Rectangle 3"/>
          <p:cNvSpPr>
            <a:spLocks noGrp="1" noChangeArrowheads="1"/>
          </p:cNvSpPr>
          <p:nvPr>
            <p:ph type="title"/>
          </p:nvPr>
        </p:nvSpPr>
        <p:spPr>
          <a:xfrm>
            <a:off x="323850" y="76200"/>
            <a:ext cx="8496300" cy="990600"/>
          </a:xfrm>
          <a:noFill/>
        </p:spPr>
        <p:txBody>
          <a:bodyPr lIns="92075" tIns="46038" rIns="92075" bIns="46038"/>
          <a:lstStyle/>
          <a:p>
            <a:r>
              <a:rPr lang="en-US" sz="4000" dirty="0" smtClean="0"/>
              <a:t>Purposeful Promotion Documents</a:t>
            </a:r>
            <a:endParaRPr lang="en-US" sz="4000" dirty="0" smtClean="0"/>
          </a:p>
        </p:txBody>
      </p:sp>
    </p:spTree>
    <p:extLst>
      <p:ext uri="{BB962C8B-B14F-4D97-AF65-F5344CB8AC3E}">
        <p14:creationId xmlns:p14="http://schemas.microsoft.com/office/powerpoint/2010/main" val="2640865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Box 4"/>
          <p:cNvSpPr txBox="1">
            <a:spLocks noChangeArrowheads="1"/>
          </p:cNvSpPr>
          <p:nvPr/>
        </p:nvSpPr>
        <p:spPr bwMode="auto">
          <a:xfrm>
            <a:off x="2095500" y="938284"/>
            <a:ext cx="5410200" cy="584200"/>
          </a:xfrm>
          <a:prstGeom prst="rect">
            <a:avLst/>
          </a:prstGeom>
          <a:noFill/>
          <a:ln w="9525">
            <a:noFill/>
            <a:miter lim="800000"/>
            <a:headEnd/>
            <a:tailEnd/>
          </a:ln>
        </p:spPr>
        <p:txBody>
          <a:bodyPr>
            <a:spAutoFit/>
          </a:bodyPr>
          <a:lstStyle/>
          <a:p>
            <a:pPr algn="ctr"/>
            <a:r>
              <a:rPr lang="en-US" sz="3200" dirty="0">
                <a:solidFill>
                  <a:srgbClr val="0000FF"/>
                </a:solidFill>
                <a:latin typeface="Calibri" pitchFamily="34" charset="0"/>
              </a:rPr>
              <a:t>Officer Statement (OS)</a:t>
            </a:r>
          </a:p>
        </p:txBody>
      </p:sp>
      <p:pic>
        <p:nvPicPr>
          <p:cNvPr id="2" name="Picture 1"/>
          <p:cNvPicPr>
            <a:picLocks noChangeAspect="1"/>
          </p:cNvPicPr>
          <p:nvPr/>
        </p:nvPicPr>
        <p:blipFill rotWithShape="1">
          <a:blip r:embed="rId3"/>
          <a:srcRect l="3719" t="27914" r="7025" b="4452"/>
          <a:stretch/>
        </p:blipFill>
        <p:spPr>
          <a:xfrm>
            <a:off x="0" y="1600200"/>
            <a:ext cx="9144001" cy="4572000"/>
          </a:xfrm>
          <a:prstGeom prst="rect">
            <a:avLst/>
          </a:prstGeom>
        </p:spPr>
      </p:pic>
      <p:sp>
        <p:nvSpPr>
          <p:cNvPr id="5" name="Rectangle 3"/>
          <p:cNvSpPr>
            <a:spLocks noGrp="1" noChangeArrowheads="1"/>
          </p:cNvSpPr>
          <p:nvPr>
            <p:ph type="title"/>
          </p:nvPr>
        </p:nvSpPr>
        <p:spPr>
          <a:xfrm>
            <a:off x="323850" y="75442"/>
            <a:ext cx="8496300" cy="990600"/>
          </a:xfrm>
          <a:noFill/>
        </p:spPr>
        <p:txBody>
          <a:bodyPr lIns="92075" tIns="46038" rIns="92075" bIns="46038"/>
          <a:lstStyle/>
          <a:p>
            <a:r>
              <a:rPr lang="en-US" sz="4000" dirty="0" smtClean="0"/>
              <a:t>Purposeful Promotion Documents</a:t>
            </a:r>
            <a:endParaRPr lang="en-US" sz="4000" dirty="0" smtClean="0"/>
          </a:p>
        </p:txBody>
      </p:sp>
    </p:spTree>
    <p:extLst>
      <p:ext uri="{BB962C8B-B14F-4D97-AF65-F5344CB8AC3E}">
        <p14:creationId xmlns:p14="http://schemas.microsoft.com/office/powerpoint/2010/main" val="970870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Box 4"/>
          <p:cNvSpPr txBox="1">
            <a:spLocks noChangeArrowheads="1"/>
          </p:cNvSpPr>
          <p:nvPr/>
        </p:nvSpPr>
        <p:spPr bwMode="auto">
          <a:xfrm>
            <a:off x="1866900" y="874026"/>
            <a:ext cx="5410200" cy="584200"/>
          </a:xfrm>
          <a:prstGeom prst="rect">
            <a:avLst/>
          </a:prstGeom>
          <a:noFill/>
          <a:ln w="9525">
            <a:noFill/>
            <a:miter lim="800000"/>
            <a:headEnd/>
            <a:tailEnd/>
          </a:ln>
        </p:spPr>
        <p:txBody>
          <a:bodyPr>
            <a:spAutoFit/>
          </a:bodyPr>
          <a:lstStyle/>
          <a:p>
            <a:pPr algn="ctr"/>
            <a:r>
              <a:rPr lang="en-US" sz="3200" dirty="0">
                <a:solidFill>
                  <a:srgbClr val="0000FF"/>
                </a:solidFill>
                <a:latin typeface="Calibri" pitchFamily="34" charset="0"/>
              </a:rPr>
              <a:t>Officer Statement (OS)</a:t>
            </a:r>
          </a:p>
        </p:txBody>
      </p:sp>
      <p:pic>
        <p:nvPicPr>
          <p:cNvPr id="5" name="Picture 4"/>
          <p:cNvPicPr>
            <a:picLocks noChangeAspect="1"/>
          </p:cNvPicPr>
          <p:nvPr/>
        </p:nvPicPr>
        <p:blipFill>
          <a:blip r:embed="rId3"/>
          <a:stretch>
            <a:fillRect/>
          </a:stretch>
        </p:blipFill>
        <p:spPr>
          <a:xfrm>
            <a:off x="34273" y="1852684"/>
            <a:ext cx="9075454" cy="4167116"/>
          </a:xfrm>
          <a:prstGeom prst="rect">
            <a:avLst/>
          </a:prstGeom>
          <a:solidFill>
            <a:schemeClr val="tx1"/>
          </a:solidFill>
        </p:spPr>
      </p:pic>
      <p:sp>
        <p:nvSpPr>
          <p:cNvPr id="6" name="Rectangle 3"/>
          <p:cNvSpPr>
            <a:spLocks noGrp="1" noChangeArrowheads="1"/>
          </p:cNvSpPr>
          <p:nvPr>
            <p:ph type="title"/>
          </p:nvPr>
        </p:nvSpPr>
        <p:spPr>
          <a:xfrm>
            <a:off x="323850" y="136898"/>
            <a:ext cx="8496300" cy="990600"/>
          </a:xfrm>
          <a:noFill/>
        </p:spPr>
        <p:txBody>
          <a:bodyPr lIns="92075" tIns="46038" rIns="92075" bIns="46038"/>
          <a:lstStyle/>
          <a:p>
            <a:r>
              <a:rPr lang="en-US" sz="4000" dirty="0" smtClean="0"/>
              <a:t>Purposeful Promotion Documents</a:t>
            </a:r>
            <a:endParaRPr lang="en-US" sz="4000" dirty="0" smtClean="0"/>
          </a:p>
        </p:txBody>
      </p:sp>
    </p:spTree>
    <p:extLst>
      <p:ext uri="{BB962C8B-B14F-4D97-AF65-F5344CB8AC3E}">
        <p14:creationId xmlns:p14="http://schemas.microsoft.com/office/powerpoint/2010/main" val="19420238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Box 4"/>
          <p:cNvSpPr txBox="1">
            <a:spLocks noChangeArrowheads="1"/>
          </p:cNvSpPr>
          <p:nvPr/>
        </p:nvSpPr>
        <p:spPr bwMode="auto">
          <a:xfrm>
            <a:off x="1866900" y="927398"/>
            <a:ext cx="5410200" cy="584200"/>
          </a:xfrm>
          <a:prstGeom prst="rect">
            <a:avLst/>
          </a:prstGeom>
          <a:noFill/>
          <a:ln w="9525">
            <a:noFill/>
            <a:miter lim="800000"/>
            <a:headEnd/>
            <a:tailEnd/>
          </a:ln>
        </p:spPr>
        <p:txBody>
          <a:bodyPr>
            <a:spAutoFit/>
          </a:bodyPr>
          <a:lstStyle/>
          <a:p>
            <a:pPr algn="ctr"/>
            <a:r>
              <a:rPr lang="en-US" sz="3200" dirty="0">
                <a:solidFill>
                  <a:srgbClr val="0000FF"/>
                </a:solidFill>
                <a:latin typeface="Calibri" pitchFamily="34" charset="0"/>
              </a:rPr>
              <a:t>Officer Statement (OS)</a:t>
            </a:r>
          </a:p>
        </p:txBody>
      </p:sp>
      <p:pic>
        <p:nvPicPr>
          <p:cNvPr id="2" name="Picture 1"/>
          <p:cNvPicPr>
            <a:picLocks noChangeAspect="1"/>
          </p:cNvPicPr>
          <p:nvPr/>
        </p:nvPicPr>
        <p:blipFill rotWithShape="1">
          <a:blip r:embed="rId3"/>
          <a:srcRect l="3278" t="17067" r="12023" b="15526"/>
          <a:stretch/>
        </p:blipFill>
        <p:spPr>
          <a:xfrm>
            <a:off x="28017" y="1511598"/>
            <a:ext cx="9087966" cy="5335516"/>
          </a:xfrm>
          <a:prstGeom prst="rect">
            <a:avLst/>
          </a:prstGeom>
        </p:spPr>
      </p:pic>
      <p:sp>
        <p:nvSpPr>
          <p:cNvPr id="5" name="Rectangle 3"/>
          <p:cNvSpPr>
            <a:spLocks noGrp="1" noChangeArrowheads="1"/>
          </p:cNvSpPr>
          <p:nvPr>
            <p:ph type="title"/>
          </p:nvPr>
        </p:nvSpPr>
        <p:spPr>
          <a:xfrm>
            <a:off x="323850" y="139998"/>
            <a:ext cx="8496300" cy="990600"/>
          </a:xfrm>
          <a:noFill/>
        </p:spPr>
        <p:txBody>
          <a:bodyPr lIns="92075" tIns="46038" rIns="92075" bIns="46038"/>
          <a:lstStyle/>
          <a:p>
            <a:r>
              <a:rPr lang="en-US" sz="4000" dirty="0" smtClean="0"/>
              <a:t>Purposeful Promotion Documents</a:t>
            </a:r>
            <a:endParaRPr lang="en-US" sz="4000" dirty="0" smtClean="0"/>
          </a:p>
        </p:txBody>
      </p:sp>
    </p:spTree>
    <p:extLst>
      <p:ext uri="{BB962C8B-B14F-4D97-AF65-F5344CB8AC3E}">
        <p14:creationId xmlns:p14="http://schemas.microsoft.com/office/powerpoint/2010/main" val="1657913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Box 4"/>
          <p:cNvSpPr txBox="1">
            <a:spLocks noChangeArrowheads="1"/>
          </p:cNvSpPr>
          <p:nvPr/>
        </p:nvSpPr>
        <p:spPr bwMode="auto">
          <a:xfrm>
            <a:off x="1866900" y="802868"/>
            <a:ext cx="5410200" cy="584200"/>
          </a:xfrm>
          <a:prstGeom prst="rect">
            <a:avLst/>
          </a:prstGeom>
          <a:noFill/>
          <a:ln w="9525">
            <a:noFill/>
            <a:miter lim="800000"/>
            <a:headEnd/>
            <a:tailEnd/>
          </a:ln>
        </p:spPr>
        <p:txBody>
          <a:bodyPr>
            <a:spAutoFit/>
          </a:bodyPr>
          <a:lstStyle/>
          <a:p>
            <a:pPr algn="ctr"/>
            <a:r>
              <a:rPr lang="en-US" sz="3200" dirty="0">
                <a:solidFill>
                  <a:srgbClr val="0000FF"/>
                </a:solidFill>
                <a:latin typeface="Calibri" pitchFamily="34" charset="0"/>
              </a:rPr>
              <a:t>Officer Statement (OS)</a:t>
            </a:r>
          </a:p>
        </p:txBody>
      </p:sp>
      <p:pic>
        <p:nvPicPr>
          <p:cNvPr id="5" name="Picture 4"/>
          <p:cNvPicPr>
            <a:picLocks noChangeAspect="1"/>
          </p:cNvPicPr>
          <p:nvPr/>
        </p:nvPicPr>
        <p:blipFill>
          <a:blip r:embed="rId3"/>
          <a:stretch>
            <a:fillRect/>
          </a:stretch>
        </p:blipFill>
        <p:spPr>
          <a:xfrm>
            <a:off x="228600" y="1408839"/>
            <a:ext cx="8839200" cy="4761807"/>
          </a:xfrm>
          <a:prstGeom prst="rect">
            <a:avLst/>
          </a:prstGeom>
          <a:solidFill>
            <a:schemeClr val="tx1"/>
          </a:solidFill>
        </p:spPr>
      </p:pic>
      <p:sp>
        <p:nvSpPr>
          <p:cNvPr id="6" name="Rectangle 3"/>
          <p:cNvSpPr>
            <a:spLocks noGrp="1" noChangeArrowheads="1"/>
          </p:cNvSpPr>
          <p:nvPr>
            <p:ph type="title"/>
          </p:nvPr>
        </p:nvSpPr>
        <p:spPr>
          <a:xfrm>
            <a:off x="323850" y="71711"/>
            <a:ext cx="8496300" cy="990600"/>
          </a:xfrm>
          <a:noFill/>
        </p:spPr>
        <p:txBody>
          <a:bodyPr lIns="92075" tIns="46038" rIns="92075" bIns="46038"/>
          <a:lstStyle/>
          <a:p>
            <a:r>
              <a:rPr lang="en-US" sz="4000" dirty="0" smtClean="0"/>
              <a:t>Purposeful Promotion Documents</a:t>
            </a:r>
            <a:endParaRPr lang="en-US" sz="4000" dirty="0" smtClean="0"/>
          </a:p>
        </p:txBody>
      </p:sp>
    </p:spTree>
    <p:extLst>
      <p:ext uri="{BB962C8B-B14F-4D97-AF65-F5344CB8AC3E}">
        <p14:creationId xmlns:p14="http://schemas.microsoft.com/office/powerpoint/2010/main" val="3183148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p:cNvSpPr>
            <a:spLocks noGrp="1"/>
          </p:cNvSpPr>
          <p:nvPr>
            <p:ph idx="1"/>
          </p:nvPr>
        </p:nvSpPr>
        <p:spPr>
          <a:xfrm>
            <a:off x="623207" y="1981200"/>
            <a:ext cx="8229600" cy="3733800"/>
          </a:xfrm>
        </p:spPr>
        <p:txBody>
          <a:bodyPr/>
          <a:lstStyle/>
          <a:p>
            <a:pPr>
              <a:spcBef>
                <a:spcPts val="1400"/>
              </a:spcBef>
            </a:pPr>
            <a:r>
              <a:rPr lang="en-US" dirty="0" smtClean="0"/>
              <a:t>Avoid paragraphs unless value is added</a:t>
            </a:r>
          </a:p>
          <a:p>
            <a:pPr>
              <a:spcBef>
                <a:spcPts val="1400"/>
              </a:spcBef>
            </a:pPr>
            <a:r>
              <a:rPr lang="en-US" dirty="0" smtClean="0"/>
              <a:t>Highlight most impactful accomplishments</a:t>
            </a:r>
          </a:p>
          <a:p>
            <a:pPr>
              <a:spcBef>
                <a:spcPts val="1400"/>
              </a:spcBef>
            </a:pPr>
            <a:r>
              <a:rPr lang="en-US" dirty="0" smtClean="0"/>
              <a:t>Specify </a:t>
            </a:r>
            <a:r>
              <a:rPr lang="en-US" i="1" dirty="0" smtClean="0"/>
              <a:t>contribution</a:t>
            </a:r>
            <a:r>
              <a:rPr lang="en-US" dirty="0" smtClean="0"/>
              <a:t>, not just membership</a:t>
            </a:r>
          </a:p>
          <a:p>
            <a:pPr>
              <a:spcBef>
                <a:spcPts val="1400"/>
              </a:spcBef>
            </a:pPr>
            <a:r>
              <a:rPr lang="en-US" dirty="0" smtClean="0"/>
              <a:t>Focus on Corps/community/officership</a:t>
            </a:r>
          </a:p>
          <a:p>
            <a:pPr>
              <a:spcBef>
                <a:spcPts val="1400"/>
              </a:spcBef>
            </a:pPr>
            <a:r>
              <a:rPr lang="en-US" dirty="0" smtClean="0"/>
              <a:t>Address Corps-related under-developed areas</a:t>
            </a:r>
          </a:p>
          <a:p>
            <a:pPr>
              <a:spcBef>
                <a:spcPts val="1400"/>
              </a:spcBef>
            </a:pPr>
            <a:r>
              <a:rPr lang="en-US" dirty="0" smtClean="0"/>
              <a:t>Back up statements with documentation</a:t>
            </a:r>
          </a:p>
        </p:txBody>
      </p:sp>
      <p:sp>
        <p:nvSpPr>
          <p:cNvPr id="36867" name="TextBox 4"/>
          <p:cNvSpPr txBox="1">
            <a:spLocks noChangeArrowheads="1"/>
          </p:cNvSpPr>
          <p:nvPr/>
        </p:nvSpPr>
        <p:spPr bwMode="auto">
          <a:xfrm>
            <a:off x="1866900" y="938284"/>
            <a:ext cx="5410200" cy="584200"/>
          </a:xfrm>
          <a:prstGeom prst="rect">
            <a:avLst/>
          </a:prstGeom>
          <a:noFill/>
          <a:ln w="9525">
            <a:noFill/>
            <a:miter lim="800000"/>
            <a:headEnd/>
            <a:tailEnd/>
          </a:ln>
        </p:spPr>
        <p:txBody>
          <a:bodyPr>
            <a:spAutoFit/>
          </a:bodyPr>
          <a:lstStyle/>
          <a:p>
            <a:pPr algn="ctr"/>
            <a:r>
              <a:rPr lang="en-US" sz="3200" dirty="0">
                <a:solidFill>
                  <a:srgbClr val="0000FF"/>
                </a:solidFill>
                <a:latin typeface="Calibri" pitchFamily="34" charset="0"/>
              </a:rPr>
              <a:t>Officer Statement (OS)</a:t>
            </a:r>
          </a:p>
        </p:txBody>
      </p:sp>
      <p:sp>
        <p:nvSpPr>
          <p:cNvPr id="5" name="Rectangle 3"/>
          <p:cNvSpPr>
            <a:spLocks noGrp="1" noChangeArrowheads="1"/>
          </p:cNvSpPr>
          <p:nvPr>
            <p:ph type="title"/>
          </p:nvPr>
        </p:nvSpPr>
        <p:spPr>
          <a:xfrm>
            <a:off x="323850" y="76200"/>
            <a:ext cx="8496300" cy="990600"/>
          </a:xfrm>
          <a:noFill/>
        </p:spPr>
        <p:txBody>
          <a:bodyPr lIns="92075" tIns="46038" rIns="92075" bIns="46038"/>
          <a:lstStyle/>
          <a:p>
            <a:r>
              <a:rPr lang="en-US" sz="4000" dirty="0" smtClean="0"/>
              <a:t>Purposeful Promotion Documents</a:t>
            </a:r>
            <a:endParaRPr lang="en-US" sz="4000" dirty="0" smtClean="0"/>
          </a:p>
        </p:txBody>
      </p:sp>
    </p:spTree>
    <p:extLst>
      <p:ext uri="{BB962C8B-B14F-4D97-AF65-F5344CB8AC3E}">
        <p14:creationId xmlns:p14="http://schemas.microsoft.com/office/powerpoint/2010/main" val="3905242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Box 4"/>
          <p:cNvSpPr txBox="1">
            <a:spLocks noChangeArrowheads="1"/>
          </p:cNvSpPr>
          <p:nvPr/>
        </p:nvSpPr>
        <p:spPr bwMode="auto">
          <a:xfrm>
            <a:off x="1866900" y="622300"/>
            <a:ext cx="5410200" cy="584200"/>
          </a:xfrm>
          <a:prstGeom prst="rect">
            <a:avLst/>
          </a:prstGeom>
          <a:noFill/>
          <a:ln w="9525">
            <a:noFill/>
            <a:miter lim="800000"/>
            <a:headEnd/>
            <a:tailEnd/>
          </a:ln>
        </p:spPr>
        <p:txBody>
          <a:bodyPr>
            <a:spAutoFit/>
          </a:bodyPr>
          <a:lstStyle/>
          <a:p>
            <a:pPr algn="ctr"/>
            <a:r>
              <a:rPr lang="en-US" sz="3200" dirty="0">
                <a:solidFill>
                  <a:srgbClr val="0000FF"/>
                </a:solidFill>
                <a:latin typeface="Calibri" pitchFamily="34" charset="0"/>
              </a:rPr>
              <a:t>Officer Statement (OS)</a:t>
            </a:r>
          </a:p>
        </p:txBody>
      </p:sp>
      <p:pic>
        <p:nvPicPr>
          <p:cNvPr id="3" name="Picture 2"/>
          <p:cNvPicPr>
            <a:picLocks noChangeAspect="1"/>
          </p:cNvPicPr>
          <p:nvPr/>
        </p:nvPicPr>
        <p:blipFill rotWithShape="1">
          <a:blip r:embed="rId3"/>
          <a:srcRect l="16455" t="14273" r="21997" b="4609"/>
          <a:stretch/>
        </p:blipFill>
        <p:spPr>
          <a:xfrm>
            <a:off x="737324" y="1143000"/>
            <a:ext cx="7669351" cy="5632938"/>
          </a:xfrm>
          <a:prstGeom prst="rect">
            <a:avLst/>
          </a:prstGeom>
        </p:spPr>
      </p:pic>
      <p:sp>
        <p:nvSpPr>
          <p:cNvPr id="10" name="Rectangle 3"/>
          <p:cNvSpPr txBox="1">
            <a:spLocks noChangeArrowheads="1"/>
          </p:cNvSpPr>
          <p:nvPr/>
        </p:nvSpPr>
        <p:spPr bwMode="auto">
          <a:xfrm>
            <a:off x="323850" y="-32657"/>
            <a:ext cx="8496300" cy="87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2400" b="1">
                <a:solidFill>
                  <a:schemeClr val="accent3">
                    <a:lumMod val="50000"/>
                  </a:schemeClr>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2700" b="1">
                <a:solidFill>
                  <a:schemeClr val="tx2"/>
                </a:solidFill>
                <a:effectLst>
                  <a:outerShdw blurRad="38100" dist="38100" dir="2700000" algn="tl">
                    <a:srgbClr val="000000"/>
                  </a:outerShdw>
                </a:effectLst>
                <a:latin typeface="Garamond" pitchFamily="18" charset="0"/>
              </a:defRPr>
            </a:lvl2pPr>
            <a:lvl3pPr algn="ctr" rtl="0" eaLnBrk="1" fontAlgn="base" hangingPunct="1">
              <a:spcBef>
                <a:spcPct val="0"/>
              </a:spcBef>
              <a:spcAft>
                <a:spcPct val="0"/>
              </a:spcAft>
              <a:defRPr sz="2700" b="1">
                <a:solidFill>
                  <a:schemeClr val="tx2"/>
                </a:solidFill>
                <a:effectLst>
                  <a:outerShdw blurRad="38100" dist="38100" dir="2700000" algn="tl">
                    <a:srgbClr val="000000"/>
                  </a:outerShdw>
                </a:effectLst>
                <a:latin typeface="Garamond" pitchFamily="18" charset="0"/>
              </a:defRPr>
            </a:lvl3pPr>
            <a:lvl4pPr algn="ctr" rtl="0" eaLnBrk="1" fontAlgn="base" hangingPunct="1">
              <a:spcBef>
                <a:spcPct val="0"/>
              </a:spcBef>
              <a:spcAft>
                <a:spcPct val="0"/>
              </a:spcAft>
              <a:defRPr sz="2700" b="1">
                <a:solidFill>
                  <a:schemeClr val="tx2"/>
                </a:solidFill>
                <a:effectLst>
                  <a:outerShdw blurRad="38100" dist="38100" dir="2700000" algn="tl">
                    <a:srgbClr val="000000"/>
                  </a:outerShdw>
                </a:effectLst>
                <a:latin typeface="Garamond" pitchFamily="18" charset="0"/>
              </a:defRPr>
            </a:lvl4pPr>
            <a:lvl5pPr algn="ctr" rtl="0" eaLnBrk="1" fontAlgn="base" hangingPunct="1">
              <a:spcBef>
                <a:spcPct val="0"/>
              </a:spcBef>
              <a:spcAft>
                <a:spcPct val="0"/>
              </a:spcAft>
              <a:defRPr sz="2700" b="1">
                <a:solidFill>
                  <a:schemeClr val="tx2"/>
                </a:solidFill>
                <a:effectLst>
                  <a:outerShdw blurRad="38100" dist="38100" dir="2700000" algn="tl">
                    <a:srgbClr val="000000"/>
                  </a:outerShdw>
                </a:effectLst>
                <a:latin typeface="Garamond" pitchFamily="18" charset="0"/>
              </a:defRPr>
            </a:lvl5pPr>
            <a:lvl6pPr marL="342900" algn="ctr" rtl="0" eaLnBrk="1" fontAlgn="base" hangingPunct="1">
              <a:spcBef>
                <a:spcPct val="0"/>
              </a:spcBef>
              <a:spcAft>
                <a:spcPct val="0"/>
              </a:spcAft>
              <a:defRPr sz="2700" b="1">
                <a:solidFill>
                  <a:schemeClr val="tx2"/>
                </a:solidFill>
                <a:effectLst>
                  <a:outerShdw blurRad="38100" dist="38100" dir="2700000" algn="tl">
                    <a:srgbClr val="000000"/>
                  </a:outerShdw>
                </a:effectLst>
                <a:latin typeface="Garamond" pitchFamily="18" charset="0"/>
              </a:defRPr>
            </a:lvl6pPr>
            <a:lvl7pPr marL="685800" algn="ctr" rtl="0" eaLnBrk="1" fontAlgn="base" hangingPunct="1">
              <a:spcBef>
                <a:spcPct val="0"/>
              </a:spcBef>
              <a:spcAft>
                <a:spcPct val="0"/>
              </a:spcAft>
              <a:defRPr sz="2700" b="1">
                <a:solidFill>
                  <a:schemeClr val="tx2"/>
                </a:solidFill>
                <a:effectLst>
                  <a:outerShdw blurRad="38100" dist="38100" dir="2700000" algn="tl">
                    <a:srgbClr val="000000"/>
                  </a:outerShdw>
                </a:effectLst>
                <a:latin typeface="Garamond" pitchFamily="18" charset="0"/>
              </a:defRPr>
            </a:lvl7pPr>
            <a:lvl8pPr marL="1028700" algn="ctr" rtl="0" eaLnBrk="1" fontAlgn="base" hangingPunct="1">
              <a:spcBef>
                <a:spcPct val="0"/>
              </a:spcBef>
              <a:spcAft>
                <a:spcPct val="0"/>
              </a:spcAft>
              <a:defRPr sz="2700" b="1">
                <a:solidFill>
                  <a:schemeClr val="tx2"/>
                </a:solidFill>
                <a:effectLst>
                  <a:outerShdw blurRad="38100" dist="38100" dir="2700000" algn="tl">
                    <a:srgbClr val="000000"/>
                  </a:outerShdw>
                </a:effectLst>
                <a:latin typeface="Garamond" pitchFamily="18" charset="0"/>
              </a:defRPr>
            </a:lvl8pPr>
            <a:lvl9pPr marL="1371600" algn="ctr" rtl="0" eaLnBrk="1" fontAlgn="base" hangingPunct="1">
              <a:spcBef>
                <a:spcPct val="0"/>
              </a:spcBef>
              <a:spcAft>
                <a:spcPct val="0"/>
              </a:spcAft>
              <a:defRPr sz="2700" b="1">
                <a:solidFill>
                  <a:schemeClr val="tx2"/>
                </a:solidFill>
                <a:effectLst>
                  <a:outerShdw blurRad="38100" dist="38100" dir="2700000" algn="tl">
                    <a:srgbClr val="000000"/>
                  </a:outerShdw>
                </a:effectLst>
                <a:latin typeface="Garamond" pitchFamily="18" charset="0"/>
              </a:defRPr>
            </a:lvl9pPr>
          </a:lstStyle>
          <a:p>
            <a:r>
              <a:rPr lang="en-US" sz="4000" kern="0" dirty="0" smtClean="0">
                <a:solidFill>
                  <a:schemeClr val="accent3">
                    <a:lumMod val="75000"/>
                  </a:schemeClr>
                </a:solidFill>
                <a:latin typeface="Arial" panose="020B0604020202020204" pitchFamily="34" charset="0"/>
                <a:cs typeface="Arial" panose="020B0604020202020204" pitchFamily="34" charset="0"/>
              </a:rPr>
              <a:t>Purposeful Promotion Documents</a:t>
            </a:r>
            <a:endParaRPr lang="en-US" sz="4000" kern="0" dirty="0" smtClean="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8029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a:xfrm>
            <a:off x="381000" y="0"/>
            <a:ext cx="8382000" cy="914400"/>
          </a:xfrm>
        </p:spPr>
        <p:txBody>
          <a:bodyPr/>
          <a:lstStyle/>
          <a:p>
            <a:r>
              <a:rPr lang="en-US" sz="3800" dirty="0" smtClean="0">
                <a:latin typeface="Arial" panose="020B0604020202020204" pitchFamily="34" charset="0"/>
                <a:cs typeface="Arial" panose="020B0604020202020204" pitchFamily="34" charset="0"/>
              </a:rPr>
              <a:t>Purposeful Promotion Documents</a:t>
            </a:r>
          </a:p>
        </p:txBody>
      </p:sp>
      <p:sp>
        <p:nvSpPr>
          <p:cNvPr id="3" name="Content Placeholder 2"/>
          <p:cNvSpPr>
            <a:spLocks noGrp="1"/>
          </p:cNvSpPr>
          <p:nvPr>
            <p:ph idx="1"/>
          </p:nvPr>
        </p:nvSpPr>
        <p:spPr>
          <a:xfrm>
            <a:off x="849351" y="1676400"/>
            <a:ext cx="8077200" cy="4648200"/>
          </a:xfrm>
        </p:spPr>
        <p:txBody>
          <a:bodyPr rtlCol="0">
            <a:normAutofit/>
          </a:bodyPr>
          <a:lstStyle/>
          <a:p>
            <a:pPr fontAlgn="auto">
              <a:spcBef>
                <a:spcPts val="1800"/>
              </a:spcBef>
              <a:spcAft>
                <a:spcPct val="20000"/>
              </a:spcAft>
              <a:defRPr/>
            </a:pPr>
            <a:r>
              <a:rPr lang="en-US" dirty="0" smtClean="0"/>
              <a:t>Allows the Agency to provide input:</a:t>
            </a:r>
          </a:p>
          <a:p>
            <a:pPr lvl="1" fontAlgn="auto">
              <a:spcBef>
                <a:spcPts val="0"/>
              </a:spcBef>
              <a:spcAft>
                <a:spcPct val="20000"/>
              </a:spcAft>
              <a:defRPr/>
            </a:pPr>
            <a:r>
              <a:rPr lang="en-US" dirty="0" smtClean="0"/>
              <a:t>Promotion readiness</a:t>
            </a:r>
          </a:p>
          <a:p>
            <a:pPr lvl="1" fontAlgn="auto">
              <a:spcBef>
                <a:spcPts val="100"/>
              </a:spcBef>
              <a:spcAft>
                <a:spcPct val="20000"/>
              </a:spcAft>
              <a:defRPr/>
            </a:pPr>
            <a:r>
              <a:rPr lang="en-US" dirty="0" smtClean="0"/>
              <a:t>Leadership attributes</a:t>
            </a:r>
          </a:p>
          <a:p>
            <a:pPr lvl="1" fontAlgn="auto">
              <a:spcBef>
                <a:spcPts val="100"/>
              </a:spcBef>
              <a:spcAft>
                <a:spcPct val="20000"/>
              </a:spcAft>
              <a:defRPr/>
            </a:pPr>
            <a:r>
              <a:rPr lang="en-US" dirty="0" smtClean="0"/>
              <a:t>Contributions to the </a:t>
            </a:r>
            <a:r>
              <a:rPr lang="en-US" i="1" dirty="0" smtClean="0"/>
              <a:t>agency</a:t>
            </a:r>
            <a:r>
              <a:rPr lang="en-US" dirty="0" smtClean="0"/>
              <a:t> mission</a:t>
            </a:r>
          </a:p>
          <a:p>
            <a:pPr fontAlgn="auto">
              <a:spcBef>
                <a:spcPts val="1200"/>
              </a:spcBef>
              <a:spcAft>
                <a:spcPct val="20000"/>
              </a:spcAft>
              <a:defRPr/>
            </a:pPr>
            <a:r>
              <a:rPr lang="en-US" dirty="0" smtClean="0"/>
              <a:t>Reviewing Official</a:t>
            </a:r>
          </a:p>
          <a:p>
            <a:pPr lvl="1" fontAlgn="auto">
              <a:spcBef>
                <a:spcPts val="0"/>
              </a:spcBef>
              <a:spcAft>
                <a:spcPct val="20000"/>
              </a:spcAft>
              <a:defRPr/>
            </a:pPr>
            <a:r>
              <a:rPr lang="en-US" dirty="0" smtClean="0"/>
              <a:t>Federal Supervisor if detailed through MOA to Tribal Org</a:t>
            </a:r>
          </a:p>
          <a:p>
            <a:pPr lvl="1" fontAlgn="auto">
              <a:spcBef>
                <a:spcPts val="0"/>
              </a:spcBef>
              <a:spcAft>
                <a:spcPct val="20000"/>
              </a:spcAft>
              <a:defRPr/>
            </a:pPr>
            <a:r>
              <a:rPr lang="en-US" dirty="0" smtClean="0"/>
              <a:t>2</a:t>
            </a:r>
            <a:r>
              <a:rPr lang="en-US" baseline="30000" dirty="0" smtClean="0"/>
              <a:t>nd</a:t>
            </a:r>
            <a:r>
              <a:rPr lang="en-US" dirty="0" smtClean="0"/>
              <a:t> line supervisor if assigned to a federal site</a:t>
            </a:r>
          </a:p>
          <a:p>
            <a:pPr fontAlgn="auto">
              <a:spcBef>
                <a:spcPts val="1200"/>
              </a:spcBef>
              <a:spcAft>
                <a:spcPct val="20000"/>
              </a:spcAft>
              <a:defRPr/>
            </a:pPr>
            <a:r>
              <a:rPr lang="en-US" dirty="0" smtClean="0"/>
              <a:t>Last page of the current online COER (or PDF if officer completed a transfer COER as the Annual COER)</a:t>
            </a:r>
          </a:p>
        </p:txBody>
      </p:sp>
      <p:sp>
        <p:nvSpPr>
          <p:cNvPr id="38914" name="TextBox 4"/>
          <p:cNvSpPr txBox="1">
            <a:spLocks noChangeArrowheads="1"/>
          </p:cNvSpPr>
          <p:nvPr/>
        </p:nvSpPr>
        <p:spPr bwMode="auto">
          <a:xfrm>
            <a:off x="1409700" y="838200"/>
            <a:ext cx="6324600" cy="584200"/>
          </a:xfrm>
          <a:prstGeom prst="rect">
            <a:avLst/>
          </a:prstGeom>
          <a:noFill/>
          <a:ln w="9525">
            <a:noFill/>
            <a:miter lim="800000"/>
            <a:headEnd/>
            <a:tailEnd/>
          </a:ln>
        </p:spPr>
        <p:txBody>
          <a:bodyPr>
            <a:spAutoFit/>
          </a:bodyPr>
          <a:lstStyle/>
          <a:p>
            <a:pPr algn="ctr"/>
            <a:r>
              <a:rPr lang="en-US" sz="3200" dirty="0">
                <a:solidFill>
                  <a:srgbClr val="0000FF"/>
                </a:solidFill>
                <a:latin typeface="Calibri" pitchFamily="34" charset="0"/>
              </a:rPr>
              <a:t>Reviewing Official’s Statement (ROS)</a:t>
            </a:r>
          </a:p>
        </p:txBody>
      </p:sp>
    </p:spTree>
    <p:extLst>
      <p:ext uri="{BB962C8B-B14F-4D97-AF65-F5344CB8AC3E}">
        <p14:creationId xmlns:p14="http://schemas.microsoft.com/office/powerpoint/2010/main" val="3413390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293" y="152400"/>
            <a:ext cx="8991600" cy="1143000"/>
          </a:xfrm>
        </p:spPr>
        <p:txBody>
          <a:bodyPr/>
          <a:lstStyle/>
          <a:p>
            <a:pPr eaLnBrk="1" hangingPunct="1"/>
            <a:r>
              <a:rPr lang="en-US" sz="4000" dirty="0" smtClean="0"/>
              <a:t>Agenda</a:t>
            </a:r>
          </a:p>
        </p:txBody>
      </p:sp>
      <p:sp>
        <p:nvSpPr>
          <p:cNvPr id="5123" name="Rectangle 3"/>
          <p:cNvSpPr>
            <a:spLocks noGrp="1" noChangeArrowheads="1"/>
          </p:cNvSpPr>
          <p:nvPr>
            <p:ph idx="1"/>
          </p:nvPr>
        </p:nvSpPr>
        <p:spPr>
          <a:xfrm>
            <a:off x="1219200" y="1905000"/>
            <a:ext cx="6705600" cy="3962400"/>
          </a:xfrm>
        </p:spPr>
        <p:txBody>
          <a:bodyPr/>
          <a:lstStyle/>
          <a:p>
            <a:pPr eaLnBrk="1" hangingPunct="1">
              <a:spcAft>
                <a:spcPts val="1800"/>
              </a:spcAft>
            </a:pPr>
            <a:r>
              <a:rPr lang="en-US" dirty="0" smtClean="0">
                <a:solidFill>
                  <a:schemeClr val="accent3">
                    <a:lumMod val="50000"/>
                  </a:schemeClr>
                </a:solidFill>
                <a:effectLst/>
              </a:rPr>
              <a:t>Begin with the Benchmarks</a:t>
            </a:r>
          </a:p>
          <a:p>
            <a:pPr eaLnBrk="1" hangingPunct="1">
              <a:spcAft>
                <a:spcPts val="1800"/>
              </a:spcAft>
            </a:pPr>
            <a:r>
              <a:rPr lang="en-US" dirty="0" smtClean="0">
                <a:solidFill>
                  <a:schemeClr val="accent3">
                    <a:lumMod val="50000"/>
                  </a:schemeClr>
                </a:solidFill>
                <a:effectLst/>
              </a:rPr>
              <a:t>Purposeful Promotion Documents</a:t>
            </a:r>
          </a:p>
          <a:p>
            <a:pPr eaLnBrk="1" hangingPunct="1">
              <a:spcAft>
                <a:spcPts val="1800"/>
              </a:spcAft>
            </a:pPr>
            <a:r>
              <a:rPr lang="en-US" dirty="0" smtClean="0">
                <a:solidFill>
                  <a:schemeClr val="accent3">
                    <a:lumMod val="50000"/>
                  </a:schemeClr>
                </a:solidFill>
                <a:effectLst/>
              </a:rPr>
              <a:t>Administrative Requirements</a:t>
            </a:r>
          </a:p>
          <a:p>
            <a:pPr eaLnBrk="1" hangingPunct="1">
              <a:spcAft>
                <a:spcPts val="1800"/>
              </a:spcAft>
            </a:pPr>
            <a:r>
              <a:rPr lang="en-US" dirty="0" smtClean="0">
                <a:solidFill>
                  <a:schemeClr val="accent3">
                    <a:lumMod val="50000"/>
                  </a:schemeClr>
                </a:solidFill>
                <a:effectLst/>
              </a:rPr>
              <a:t>Take-</a:t>
            </a:r>
            <a:r>
              <a:rPr lang="en-US" dirty="0" err="1" smtClean="0">
                <a:solidFill>
                  <a:schemeClr val="accent3">
                    <a:lumMod val="50000"/>
                  </a:schemeClr>
                </a:solidFill>
                <a:effectLst/>
              </a:rPr>
              <a:t>aways</a:t>
            </a:r>
            <a:endParaRPr lang="en-US" dirty="0" smtClean="0">
              <a:solidFill>
                <a:schemeClr val="accent3">
                  <a:lumMod val="50000"/>
                </a:schemeClr>
              </a:solidFill>
              <a:effectLst/>
            </a:endParaRPr>
          </a:p>
          <a:p>
            <a:pPr eaLnBrk="1" hangingPunct="1">
              <a:spcAft>
                <a:spcPts val="1800"/>
              </a:spcAft>
            </a:pPr>
            <a:r>
              <a:rPr lang="en-US" dirty="0" smtClean="0">
                <a:solidFill>
                  <a:schemeClr val="accent3">
                    <a:lumMod val="50000"/>
                  </a:schemeClr>
                </a:solidFill>
                <a:effectLst/>
              </a:rPr>
              <a:t>Where to Find Help</a:t>
            </a:r>
          </a:p>
        </p:txBody>
      </p:sp>
    </p:spTree>
    <p:extLst>
      <p:ext uri="{BB962C8B-B14F-4D97-AF65-F5344CB8AC3E}">
        <p14:creationId xmlns:p14="http://schemas.microsoft.com/office/powerpoint/2010/main" val="30096462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a:xfrm>
            <a:off x="304800" y="139700"/>
            <a:ext cx="8534400" cy="990600"/>
          </a:xfrm>
        </p:spPr>
        <p:txBody>
          <a:bodyPr/>
          <a:lstStyle/>
          <a:p>
            <a:r>
              <a:rPr lang="en-US" sz="3800" dirty="0" smtClean="0"/>
              <a:t>Purposeful Promotion Documents</a:t>
            </a:r>
          </a:p>
        </p:txBody>
      </p:sp>
      <p:sp>
        <p:nvSpPr>
          <p:cNvPr id="3" name="Content Placeholder 2"/>
          <p:cNvSpPr>
            <a:spLocks noGrp="1"/>
          </p:cNvSpPr>
          <p:nvPr>
            <p:ph idx="1"/>
          </p:nvPr>
        </p:nvSpPr>
        <p:spPr>
          <a:xfrm>
            <a:off x="381000" y="2057400"/>
            <a:ext cx="8763000" cy="4038600"/>
          </a:xfrm>
        </p:spPr>
        <p:txBody>
          <a:bodyPr rtlCol="0">
            <a:normAutofit/>
          </a:bodyPr>
          <a:lstStyle/>
          <a:p>
            <a:pPr fontAlgn="auto">
              <a:spcBef>
                <a:spcPts val="1400"/>
              </a:spcBef>
              <a:spcAft>
                <a:spcPts val="0"/>
              </a:spcAft>
              <a:defRPr/>
            </a:pPr>
            <a:r>
              <a:rPr lang="en-US" dirty="0" smtClean="0"/>
              <a:t>Inform supervisor and RO well in advance</a:t>
            </a:r>
          </a:p>
          <a:p>
            <a:pPr fontAlgn="auto">
              <a:spcBef>
                <a:spcPts val="1400"/>
              </a:spcBef>
              <a:spcAft>
                <a:spcPts val="0"/>
              </a:spcAft>
              <a:defRPr/>
            </a:pPr>
            <a:r>
              <a:rPr lang="en-US" dirty="0" smtClean="0"/>
              <a:t>Provide link to the ROS section of the Promotions menu </a:t>
            </a:r>
          </a:p>
          <a:p>
            <a:pPr fontAlgn="auto">
              <a:spcBef>
                <a:spcPts val="1400"/>
              </a:spcBef>
              <a:spcAft>
                <a:spcPts val="0"/>
              </a:spcAft>
              <a:defRPr/>
            </a:pPr>
            <a:r>
              <a:rPr lang="en-US" dirty="0" smtClean="0"/>
              <a:t>Draft supporting document</a:t>
            </a:r>
          </a:p>
          <a:p>
            <a:pPr fontAlgn="auto">
              <a:spcBef>
                <a:spcPts val="1400"/>
              </a:spcBef>
              <a:spcAft>
                <a:spcPts val="0"/>
              </a:spcAft>
              <a:defRPr/>
            </a:pPr>
            <a:r>
              <a:rPr lang="en-US" dirty="0" smtClean="0"/>
              <a:t>Focus is on </a:t>
            </a:r>
            <a:r>
              <a:rPr lang="en-US" u="sng" dirty="0" smtClean="0"/>
              <a:t>agency/command</a:t>
            </a:r>
            <a:r>
              <a:rPr lang="en-US" dirty="0" smtClean="0"/>
              <a:t> (NOT Corps!) contribution</a:t>
            </a:r>
          </a:p>
          <a:p>
            <a:pPr fontAlgn="auto">
              <a:spcBef>
                <a:spcPts val="1400"/>
              </a:spcBef>
              <a:spcAft>
                <a:spcPts val="0"/>
              </a:spcAft>
              <a:defRPr/>
            </a:pPr>
            <a:r>
              <a:rPr lang="en-US" dirty="0" smtClean="0"/>
              <a:t>Paragraphs </a:t>
            </a:r>
            <a:r>
              <a:rPr lang="en-US" i="1" dirty="0" smtClean="0"/>
              <a:t>may</a:t>
            </a:r>
            <a:r>
              <a:rPr lang="en-US" dirty="0" smtClean="0"/>
              <a:t> be more valuable than bullets</a:t>
            </a:r>
          </a:p>
          <a:p>
            <a:pPr fontAlgn="auto">
              <a:spcBef>
                <a:spcPts val="1400"/>
              </a:spcBef>
              <a:spcAft>
                <a:spcPts val="0"/>
              </a:spcAft>
              <a:defRPr/>
            </a:pPr>
            <a:r>
              <a:rPr lang="en-US" dirty="0" smtClean="0"/>
              <a:t>Use to confirm statements in other documents and/or address perceived weaknesses.</a:t>
            </a:r>
          </a:p>
          <a:p>
            <a:pPr fontAlgn="auto">
              <a:spcAft>
                <a:spcPts val="0"/>
              </a:spcAft>
              <a:buFont typeface="Arial" pitchFamily="34" charset="0"/>
              <a:buChar char="•"/>
              <a:defRPr/>
            </a:pPr>
            <a:endParaRPr lang="en-US" sz="2600" dirty="0"/>
          </a:p>
        </p:txBody>
      </p:sp>
      <p:sp>
        <p:nvSpPr>
          <p:cNvPr id="40962" name="TextBox 4"/>
          <p:cNvSpPr txBox="1">
            <a:spLocks noChangeArrowheads="1"/>
          </p:cNvSpPr>
          <p:nvPr/>
        </p:nvSpPr>
        <p:spPr bwMode="auto">
          <a:xfrm>
            <a:off x="1409700" y="1009650"/>
            <a:ext cx="6324600" cy="584200"/>
          </a:xfrm>
          <a:prstGeom prst="rect">
            <a:avLst/>
          </a:prstGeom>
          <a:noFill/>
          <a:ln w="9525">
            <a:noFill/>
            <a:miter lim="800000"/>
            <a:headEnd/>
            <a:tailEnd/>
          </a:ln>
        </p:spPr>
        <p:txBody>
          <a:bodyPr wrap="square">
            <a:spAutoFit/>
          </a:bodyPr>
          <a:lstStyle/>
          <a:p>
            <a:pPr algn="ctr"/>
            <a:r>
              <a:rPr lang="en-US" sz="3200" dirty="0">
                <a:solidFill>
                  <a:srgbClr val="0000FF"/>
                </a:solidFill>
                <a:latin typeface="Calibri" pitchFamily="34" charset="0"/>
              </a:rPr>
              <a:t>Reviewing Official’s Statement (ROS)</a:t>
            </a:r>
          </a:p>
        </p:txBody>
      </p:sp>
    </p:spTree>
    <p:extLst>
      <p:ext uri="{BB962C8B-B14F-4D97-AF65-F5344CB8AC3E}">
        <p14:creationId xmlns:p14="http://schemas.microsoft.com/office/powerpoint/2010/main" val="7241949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a:xfrm>
            <a:off x="304800" y="139700"/>
            <a:ext cx="8534400" cy="990600"/>
          </a:xfrm>
        </p:spPr>
        <p:txBody>
          <a:bodyPr/>
          <a:lstStyle/>
          <a:p>
            <a:r>
              <a:rPr lang="en-US" sz="3800" dirty="0" smtClean="0"/>
              <a:t>Purposeful Promotion Documents</a:t>
            </a:r>
          </a:p>
        </p:txBody>
      </p:sp>
      <p:sp>
        <p:nvSpPr>
          <p:cNvPr id="40962" name="TextBox 4"/>
          <p:cNvSpPr txBox="1">
            <a:spLocks noChangeArrowheads="1"/>
          </p:cNvSpPr>
          <p:nvPr/>
        </p:nvSpPr>
        <p:spPr bwMode="auto">
          <a:xfrm>
            <a:off x="1371599" y="906344"/>
            <a:ext cx="6362700" cy="1015663"/>
          </a:xfrm>
          <a:prstGeom prst="rect">
            <a:avLst/>
          </a:prstGeom>
          <a:noFill/>
          <a:ln w="9525">
            <a:noFill/>
            <a:miter lim="800000"/>
            <a:headEnd/>
            <a:tailEnd/>
          </a:ln>
        </p:spPr>
        <p:txBody>
          <a:bodyPr wrap="square">
            <a:spAutoFit/>
          </a:bodyPr>
          <a:lstStyle/>
          <a:p>
            <a:pPr algn="ctr"/>
            <a:r>
              <a:rPr lang="en-US" sz="2800" i="1" dirty="0" smtClean="0">
                <a:solidFill>
                  <a:srgbClr val="0000FF"/>
                </a:solidFill>
                <a:latin typeface="Calibri" pitchFamily="34" charset="0"/>
              </a:rPr>
              <a:t>Less than </a:t>
            </a:r>
            <a:r>
              <a:rPr lang="en-US" sz="2800" i="1" dirty="0" smtClean="0">
                <a:solidFill>
                  <a:srgbClr val="0000FF"/>
                </a:solidFill>
                <a:latin typeface="Calibri" pitchFamily="34" charset="0"/>
              </a:rPr>
              <a:t>Ideal</a:t>
            </a:r>
          </a:p>
          <a:p>
            <a:pPr algn="ctr"/>
            <a:r>
              <a:rPr lang="en-US" sz="3200" dirty="0" smtClean="0">
                <a:solidFill>
                  <a:srgbClr val="0000FF"/>
                </a:solidFill>
                <a:latin typeface="Calibri" pitchFamily="34" charset="0"/>
              </a:rPr>
              <a:t>Reviewing </a:t>
            </a:r>
            <a:r>
              <a:rPr lang="en-US" sz="3200" dirty="0">
                <a:solidFill>
                  <a:srgbClr val="0000FF"/>
                </a:solidFill>
                <a:latin typeface="Calibri" pitchFamily="34" charset="0"/>
              </a:rPr>
              <a:t>Official’s Statement (ROS)</a:t>
            </a:r>
          </a:p>
        </p:txBody>
      </p:sp>
      <p:pic>
        <p:nvPicPr>
          <p:cNvPr id="4" name="Picture 3"/>
          <p:cNvPicPr>
            <a:picLocks noChangeAspect="1"/>
          </p:cNvPicPr>
          <p:nvPr/>
        </p:nvPicPr>
        <p:blipFill rotWithShape="1">
          <a:blip r:embed="rId3"/>
          <a:srcRect l="1960" t="16268" r="7843" b="10790"/>
          <a:stretch/>
        </p:blipFill>
        <p:spPr>
          <a:xfrm>
            <a:off x="10085" y="1945453"/>
            <a:ext cx="9123829" cy="4150458"/>
          </a:xfrm>
          <a:prstGeom prst="rect">
            <a:avLst/>
          </a:prstGeom>
        </p:spPr>
      </p:pic>
    </p:spTree>
    <p:extLst>
      <p:ext uri="{BB962C8B-B14F-4D97-AF65-F5344CB8AC3E}">
        <p14:creationId xmlns:p14="http://schemas.microsoft.com/office/powerpoint/2010/main" val="38517296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a:xfrm>
            <a:off x="304800" y="139700"/>
            <a:ext cx="8534400" cy="990600"/>
          </a:xfrm>
        </p:spPr>
        <p:txBody>
          <a:bodyPr/>
          <a:lstStyle/>
          <a:p>
            <a:r>
              <a:rPr lang="en-US" sz="3800" dirty="0" smtClean="0"/>
              <a:t>Purposeful Promotion Documents</a:t>
            </a:r>
          </a:p>
        </p:txBody>
      </p:sp>
      <p:sp>
        <p:nvSpPr>
          <p:cNvPr id="40962" name="TextBox 4"/>
          <p:cNvSpPr txBox="1">
            <a:spLocks noChangeArrowheads="1"/>
          </p:cNvSpPr>
          <p:nvPr/>
        </p:nvSpPr>
        <p:spPr bwMode="auto">
          <a:xfrm>
            <a:off x="1409700" y="1009650"/>
            <a:ext cx="6324600" cy="584200"/>
          </a:xfrm>
          <a:prstGeom prst="rect">
            <a:avLst/>
          </a:prstGeom>
          <a:noFill/>
          <a:ln w="9525">
            <a:noFill/>
            <a:miter lim="800000"/>
            <a:headEnd/>
            <a:tailEnd/>
          </a:ln>
        </p:spPr>
        <p:txBody>
          <a:bodyPr wrap="square">
            <a:spAutoFit/>
          </a:bodyPr>
          <a:lstStyle/>
          <a:p>
            <a:pPr algn="ctr"/>
            <a:r>
              <a:rPr lang="en-US" sz="3200" dirty="0">
                <a:solidFill>
                  <a:srgbClr val="0000FF"/>
                </a:solidFill>
                <a:latin typeface="Calibri" pitchFamily="34" charset="0"/>
              </a:rPr>
              <a:t>Reviewing Official’s Statement (ROS)</a:t>
            </a:r>
          </a:p>
        </p:txBody>
      </p:sp>
      <p:pic>
        <p:nvPicPr>
          <p:cNvPr id="2" name="Picture 1"/>
          <p:cNvPicPr>
            <a:picLocks noChangeAspect="1"/>
          </p:cNvPicPr>
          <p:nvPr/>
        </p:nvPicPr>
        <p:blipFill rotWithShape="1">
          <a:blip r:embed="rId3"/>
          <a:srcRect l="11250" t="15000" r="15625" b="5000"/>
          <a:stretch/>
        </p:blipFill>
        <p:spPr>
          <a:xfrm>
            <a:off x="838200" y="1593850"/>
            <a:ext cx="7467600" cy="4595446"/>
          </a:xfrm>
          <a:prstGeom prst="rect">
            <a:avLst/>
          </a:prstGeom>
        </p:spPr>
      </p:pic>
    </p:spTree>
    <p:extLst>
      <p:ext uri="{BB962C8B-B14F-4D97-AF65-F5344CB8AC3E}">
        <p14:creationId xmlns:p14="http://schemas.microsoft.com/office/powerpoint/2010/main" val="3956477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marL="0" indent="0" algn="ctr">
              <a:buNone/>
            </a:pPr>
            <a:endParaRPr lang="en-US" sz="5400" dirty="0" smtClean="0"/>
          </a:p>
          <a:p>
            <a:pPr marL="0" indent="0" algn="ctr">
              <a:lnSpc>
                <a:spcPct val="130000"/>
              </a:lnSpc>
              <a:buNone/>
            </a:pPr>
            <a:r>
              <a:rPr lang="en-US" sz="5400" dirty="0" smtClean="0">
                <a:latin typeface="Georgia" panose="02040502050405020303" pitchFamily="18" charset="0"/>
              </a:rPr>
              <a:t>ADMINISTRATIVE REQUIREMENTS</a:t>
            </a:r>
            <a:endParaRPr lang="en-US" sz="5400" dirty="0">
              <a:latin typeface="Georgia" panose="02040502050405020303" pitchFamily="18" charset="0"/>
            </a:endParaRPr>
          </a:p>
        </p:txBody>
      </p:sp>
    </p:spTree>
    <p:extLst>
      <p:ext uri="{BB962C8B-B14F-4D97-AF65-F5344CB8AC3E}">
        <p14:creationId xmlns:p14="http://schemas.microsoft.com/office/powerpoint/2010/main" val="11909761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685800" y="174823"/>
            <a:ext cx="7772400" cy="868362"/>
          </a:xfrm>
        </p:spPr>
        <p:txBody>
          <a:bodyPr/>
          <a:lstStyle/>
          <a:p>
            <a:r>
              <a:rPr lang="en-US" sz="4000" dirty="0" smtClean="0"/>
              <a:t>Administrative Requirements</a:t>
            </a:r>
          </a:p>
        </p:txBody>
      </p:sp>
      <p:sp>
        <p:nvSpPr>
          <p:cNvPr id="19459" name="Rectangle 3"/>
          <p:cNvSpPr>
            <a:spLocks noGrp="1" noChangeArrowheads="1"/>
          </p:cNvSpPr>
          <p:nvPr>
            <p:ph idx="1"/>
          </p:nvPr>
        </p:nvSpPr>
        <p:spPr>
          <a:xfrm>
            <a:off x="664427" y="2590800"/>
            <a:ext cx="8458200" cy="3581400"/>
          </a:xfrm>
        </p:spPr>
        <p:txBody>
          <a:bodyPr/>
          <a:lstStyle/>
          <a:p>
            <a:pPr>
              <a:spcBef>
                <a:spcPts val="1200"/>
              </a:spcBef>
            </a:pPr>
            <a:r>
              <a:rPr lang="en-US" sz="2400" u="sng" dirty="0" smtClean="0">
                <a:solidFill>
                  <a:schemeClr val="accent3">
                    <a:lumMod val="50000"/>
                  </a:schemeClr>
                </a:solidFill>
                <a:effectLst/>
              </a:rPr>
              <a:t>Required</a:t>
            </a:r>
            <a:r>
              <a:rPr lang="en-US" sz="2400" dirty="0" smtClean="0">
                <a:solidFill>
                  <a:schemeClr val="accent3">
                    <a:lumMod val="50000"/>
                  </a:schemeClr>
                </a:solidFill>
                <a:effectLst/>
              </a:rPr>
              <a:t> Annual COERs on file (last 5 years)</a:t>
            </a:r>
          </a:p>
          <a:p>
            <a:pPr>
              <a:spcBef>
                <a:spcPts val="1200"/>
              </a:spcBef>
            </a:pPr>
            <a:r>
              <a:rPr lang="en-US" sz="2400" dirty="0" smtClean="0">
                <a:solidFill>
                  <a:schemeClr val="accent3">
                    <a:lumMod val="50000"/>
                  </a:schemeClr>
                </a:solidFill>
                <a:effectLst/>
              </a:rPr>
              <a:t>A current satisfactory COER, if required</a:t>
            </a:r>
          </a:p>
          <a:p>
            <a:pPr>
              <a:spcBef>
                <a:spcPts val="1200"/>
              </a:spcBef>
            </a:pPr>
            <a:r>
              <a:rPr lang="en-US" sz="2400" dirty="0" smtClean="0">
                <a:solidFill>
                  <a:schemeClr val="accent3">
                    <a:lumMod val="50000"/>
                  </a:schemeClr>
                </a:solidFill>
                <a:effectLst/>
              </a:rPr>
              <a:t>A current valid license, if applicable</a:t>
            </a:r>
          </a:p>
          <a:p>
            <a:pPr>
              <a:spcBef>
                <a:spcPts val="1200"/>
              </a:spcBef>
            </a:pPr>
            <a:r>
              <a:rPr lang="en-US" sz="2400" dirty="0" smtClean="0">
                <a:solidFill>
                  <a:schemeClr val="accent3">
                    <a:lumMod val="50000"/>
                  </a:schemeClr>
                </a:solidFill>
                <a:effectLst/>
              </a:rPr>
              <a:t>No current or pending adverse actions</a:t>
            </a:r>
          </a:p>
          <a:p>
            <a:pPr>
              <a:spcBef>
                <a:spcPts val="1200"/>
              </a:spcBef>
            </a:pPr>
            <a:r>
              <a:rPr lang="en-US" sz="2400" dirty="0" smtClean="0">
                <a:solidFill>
                  <a:schemeClr val="accent3">
                    <a:lumMod val="50000"/>
                  </a:schemeClr>
                </a:solidFill>
                <a:effectLst/>
              </a:rPr>
              <a:t>Meet </a:t>
            </a:r>
            <a:r>
              <a:rPr lang="en-US" sz="2400" u="sng" dirty="0" smtClean="0">
                <a:solidFill>
                  <a:schemeClr val="accent3">
                    <a:lumMod val="50000"/>
                  </a:schemeClr>
                </a:solidFill>
                <a:effectLst/>
              </a:rPr>
              <a:t>and</a:t>
            </a:r>
            <a:r>
              <a:rPr lang="en-US" sz="2400" dirty="0" smtClean="0">
                <a:solidFill>
                  <a:schemeClr val="accent3">
                    <a:lumMod val="50000"/>
                  </a:schemeClr>
                </a:solidFill>
                <a:effectLst/>
              </a:rPr>
              <a:t> maintain basic level of readiness</a:t>
            </a:r>
          </a:p>
        </p:txBody>
      </p:sp>
      <p:sp>
        <p:nvSpPr>
          <p:cNvPr id="19458" name="Text Box 4"/>
          <p:cNvSpPr txBox="1">
            <a:spLocks noChangeArrowheads="1"/>
          </p:cNvSpPr>
          <p:nvPr/>
        </p:nvSpPr>
        <p:spPr bwMode="ltGray">
          <a:xfrm>
            <a:off x="914400" y="1043185"/>
            <a:ext cx="7620000" cy="430213"/>
          </a:xfrm>
          <a:prstGeom prst="rect">
            <a:avLst/>
          </a:prstGeom>
          <a:noFill/>
          <a:ln w="9525">
            <a:noFill/>
            <a:miter lim="800000"/>
            <a:headEnd/>
            <a:tailEnd/>
          </a:ln>
        </p:spPr>
        <p:txBody>
          <a:bodyPr>
            <a:spAutoFit/>
          </a:bodyPr>
          <a:lstStyle/>
          <a:p>
            <a:pPr algn="ctr">
              <a:spcBef>
                <a:spcPct val="50000"/>
              </a:spcBef>
            </a:pPr>
            <a:r>
              <a:rPr lang="en-US" sz="2200" dirty="0">
                <a:solidFill>
                  <a:srgbClr val="0000FF"/>
                </a:solidFill>
                <a:latin typeface="Calibri" pitchFamily="34" charset="0"/>
              </a:rPr>
              <a:t>Regardless of score, these must be met in order to be promoted</a:t>
            </a:r>
          </a:p>
        </p:txBody>
      </p:sp>
      <p:sp>
        <p:nvSpPr>
          <p:cNvPr id="19460" name="TextBox 5"/>
          <p:cNvSpPr txBox="1">
            <a:spLocks noChangeArrowheads="1"/>
          </p:cNvSpPr>
          <p:nvPr/>
        </p:nvSpPr>
        <p:spPr bwMode="auto">
          <a:xfrm>
            <a:off x="1257300" y="1822931"/>
            <a:ext cx="6705600" cy="615553"/>
          </a:xfrm>
          <a:prstGeom prst="rect">
            <a:avLst/>
          </a:prstGeom>
          <a:noFill/>
          <a:ln w="9525">
            <a:noFill/>
            <a:miter lim="800000"/>
            <a:headEnd/>
            <a:tailEnd/>
          </a:ln>
        </p:spPr>
        <p:txBody>
          <a:bodyPr>
            <a:spAutoFit/>
          </a:bodyPr>
          <a:lstStyle/>
          <a:p>
            <a:pPr algn="ctr"/>
            <a:r>
              <a:rPr lang="en-US" sz="3400" u="sng" dirty="0">
                <a:latin typeface="Calibri" pitchFamily="34" charset="0"/>
              </a:rPr>
              <a:t>Temporary Grade</a:t>
            </a:r>
          </a:p>
        </p:txBody>
      </p:sp>
    </p:spTree>
    <p:extLst>
      <p:ext uri="{BB962C8B-B14F-4D97-AF65-F5344CB8AC3E}">
        <p14:creationId xmlns:p14="http://schemas.microsoft.com/office/powerpoint/2010/main" val="22759890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idx="1"/>
          </p:nvPr>
        </p:nvSpPr>
        <p:spPr>
          <a:xfrm>
            <a:off x="457200" y="2362200"/>
            <a:ext cx="8610600" cy="3962400"/>
          </a:xfrm>
        </p:spPr>
        <p:txBody>
          <a:bodyPr/>
          <a:lstStyle/>
          <a:p>
            <a:r>
              <a:rPr lang="en-US" sz="2400" dirty="0" smtClean="0">
                <a:solidFill>
                  <a:schemeClr val="accent3">
                    <a:lumMod val="50000"/>
                  </a:schemeClr>
                </a:solidFill>
                <a:effectLst/>
              </a:rPr>
              <a:t>A current satisfactory COER, if required</a:t>
            </a:r>
          </a:p>
          <a:p>
            <a:r>
              <a:rPr lang="en-US" sz="2400" dirty="0" smtClean="0">
                <a:solidFill>
                  <a:schemeClr val="accent3">
                    <a:lumMod val="50000"/>
                  </a:schemeClr>
                </a:solidFill>
                <a:effectLst/>
              </a:rPr>
              <a:t>Valid license</a:t>
            </a:r>
          </a:p>
          <a:p>
            <a:r>
              <a:rPr lang="en-US" sz="2400" dirty="0" smtClean="0">
                <a:solidFill>
                  <a:schemeClr val="accent3">
                    <a:lumMod val="50000"/>
                  </a:schemeClr>
                </a:solidFill>
                <a:effectLst/>
              </a:rPr>
              <a:t>No current or pending adverse actions</a:t>
            </a:r>
          </a:p>
          <a:p>
            <a:r>
              <a:rPr lang="en-US" sz="2400" dirty="0" smtClean="0">
                <a:solidFill>
                  <a:schemeClr val="accent3">
                    <a:lumMod val="50000"/>
                  </a:schemeClr>
                </a:solidFill>
                <a:effectLst/>
              </a:rPr>
              <a:t>Meet &amp; maintain basic level of readiness</a:t>
            </a:r>
          </a:p>
          <a:p>
            <a:r>
              <a:rPr lang="en-US" sz="2400" dirty="0" smtClean="0">
                <a:solidFill>
                  <a:schemeClr val="accent3">
                    <a:lumMod val="50000"/>
                  </a:schemeClr>
                </a:solidFill>
                <a:effectLst/>
              </a:rPr>
              <a:t>Current 5 year Physical Exam on file w/Med. Affairs</a:t>
            </a:r>
          </a:p>
          <a:p>
            <a:pPr>
              <a:spcBef>
                <a:spcPts val="1200"/>
              </a:spcBef>
            </a:pPr>
            <a:r>
              <a:rPr lang="en-US" sz="2400" dirty="0" smtClean="0">
                <a:solidFill>
                  <a:schemeClr val="accent3">
                    <a:lumMod val="50000"/>
                  </a:schemeClr>
                </a:solidFill>
                <a:effectLst/>
              </a:rPr>
              <a:t>Report of Medical History (DD2807-1) </a:t>
            </a:r>
            <a:r>
              <a:rPr lang="en-US" sz="2400" i="1" dirty="0" smtClean="0">
                <a:solidFill>
                  <a:schemeClr val="accent3">
                    <a:lumMod val="50000"/>
                  </a:schemeClr>
                </a:solidFill>
                <a:effectLst/>
              </a:rPr>
              <a:t>and</a:t>
            </a:r>
          </a:p>
          <a:p>
            <a:pPr>
              <a:spcBef>
                <a:spcPts val="1200"/>
              </a:spcBef>
            </a:pPr>
            <a:r>
              <a:rPr lang="en-US" sz="2400" dirty="0" smtClean="0">
                <a:solidFill>
                  <a:schemeClr val="accent3">
                    <a:lumMod val="50000"/>
                  </a:schemeClr>
                </a:solidFill>
                <a:effectLst/>
              </a:rPr>
              <a:t>Disclosure Statement dated within 1 year of Apr. 30 of the promotion year</a:t>
            </a:r>
            <a:endParaRPr lang="en-US" sz="2400" u="sng" dirty="0" smtClean="0">
              <a:solidFill>
                <a:schemeClr val="accent3">
                  <a:lumMod val="50000"/>
                </a:schemeClr>
              </a:solidFill>
              <a:effectLst/>
            </a:endParaRPr>
          </a:p>
        </p:txBody>
      </p:sp>
      <p:sp>
        <p:nvSpPr>
          <p:cNvPr id="4" name="Title 1"/>
          <p:cNvSpPr txBox="1">
            <a:spLocks/>
          </p:cNvSpPr>
          <p:nvPr/>
        </p:nvSpPr>
        <p:spPr>
          <a:xfrm>
            <a:off x="685800" y="21771"/>
            <a:ext cx="7772400" cy="1143000"/>
          </a:xfrm>
          <a:prstGeom prst="rect">
            <a:avLst/>
          </a:prstGeom>
        </p:spPr>
        <p:txBody>
          <a:bodyPr anchor="ctr">
            <a:normAutofit/>
          </a:bodyPr>
          <a:lstStyle/>
          <a:p>
            <a:pPr algn="ctr" fontAlgn="auto">
              <a:spcAft>
                <a:spcPts val="0"/>
              </a:spcAft>
              <a:defRPr/>
            </a:pPr>
            <a:r>
              <a:rPr lang="en-US" sz="4000" dirty="0">
                <a:solidFill>
                  <a:schemeClr val="accent3">
                    <a:lumMod val="75000"/>
                  </a:schemeClr>
                </a:solidFill>
                <a:latin typeface="Arial" panose="020B0604020202020204" pitchFamily="34" charset="0"/>
                <a:ea typeface="+mj-ea"/>
                <a:cs typeface="Arial" panose="020B0604020202020204" pitchFamily="34" charset="0"/>
              </a:rPr>
              <a:t>Administrative Requirements</a:t>
            </a:r>
          </a:p>
        </p:txBody>
      </p:sp>
      <p:sp>
        <p:nvSpPr>
          <p:cNvPr id="20483" name="Text Box 4"/>
          <p:cNvSpPr txBox="1">
            <a:spLocks noChangeArrowheads="1"/>
          </p:cNvSpPr>
          <p:nvPr/>
        </p:nvSpPr>
        <p:spPr bwMode="ltGray">
          <a:xfrm>
            <a:off x="762000" y="904501"/>
            <a:ext cx="7620000" cy="430213"/>
          </a:xfrm>
          <a:prstGeom prst="rect">
            <a:avLst/>
          </a:prstGeom>
          <a:noFill/>
          <a:ln w="9525">
            <a:noFill/>
            <a:miter lim="800000"/>
            <a:headEnd/>
            <a:tailEnd/>
          </a:ln>
        </p:spPr>
        <p:txBody>
          <a:bodyPr>
            <a:spAutoFit/>
          </a:bodyPr>
          <a:lstStyle/>
          <a:p>
            <a:pPr algn="ctr">
              <a:spcBef>
                <a:spcPct val="50000"/>
              </a:spcBef>
            </a:pPr>
            <a:r>
              <a:rPr lang="en-US" sz="2200" dirty="0">
                <a:solidFill>
                  <a:srgbClr val="0000FF"/>
                </a:solidFill>
                <a:latin typeface="Calibri" pitchFamily="34" charset="0"/>
              </a:rPr>
              <a:t>Regardless of score, these must be met in order to be promoted</a:t>
            </a:r>
          </a:p>
        </p:txBody>
      </p:sp>
      <p:sp>
        <p:nvSpPr>
          <p:cNvPr id="20484" name="TextBox 5"/>
          <p:cNvSpPr txBox="1">
            <a:spLocks noChangeArrowheads="1"/>
          </p:cNvSpPr>
          <p:nvPr/>
        </p:nvSpPr>
        <p:spPr bwMode="auto">
          <a:xfrm>
            <a:off x="1123950" y="1696551"/>
            <a:ext cx="6934200" cy="584775"/>
          </a:xfrm>
          <a:prstGeom prst="rect">
            <a:avLst/>
          </a:prstGeom>
          <a:noFill/>
          <a:ln w="9525">
            <a:noFill/>
            <a:miter lim="800000"/>
            <a:headEnd/>
            <a:tailEnd/>
          </a:ln>
        </p:spPr>
        <p:txBody>
          <a:bodyPr>
            <a:spAutoFit/>
          </a:bodyPr>
          <a:lstStyle/>
          <a:p>
            <a:pPr algn="ctr"/>
            <a:r>
              <a:rPr lang="en-US" sz="3200" u="sng" dirty="0">
                <a:latin typeface="Calibri" pitchFamily="34" charset="0"/>
              </a:rPr>
              <a:t>Permanent Grade</a:t>
            </a:r>
          </a:p>
        </p:txBody>
      </p:sp>
    </p:spTree>
    <p:extLst>
      <p:ext uri="{BB962C8B-B14F-4D97-AF65-F5344CB8AC3E}">
        <p14:creationId xmlns:p14="http://schemas.microsoft.com/office/powerpoint/2010/main" val="285455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525963"/>
          </a:xfrm>
        </p:spPr>
        <p:txBody>
          <a:bodyPr/>
          <a:lstStyle/>
          <a:p>
            <a:pPr marL="0" indent="0" algn="ctr">
              <a:buNone/>
            </a:pPr>
            <a:endParaRPr lang="en-US" sz="5400" dirty="0" smtClean="0"/>
          </a:p>
          <a:p>
            <a:pPr marL="0" indent="0" algn="ctr">
              <a:lnSpc>
                <a:spcPct val="130000"/>
              </a:lnSpc>
              <a:buNone/>
            </a:pPr>
            <a:r>
              <a:rPr lang="en-US" sz="5400" dirty="0" smtClean="0">
                <a:latin typeface="Georgia" panose="02040502050405020303" pitchFamily="18" charset="0"/>
              </a:rPr>
              <a:t>TIPS TO TAKE AWAY</a:t>
            </a:r>
            <a:endParaRPr lang="en-US" sz="5400" dirty="0">
              <a:latin typeface="Georgia" panose="02040502050405020303" pitchFamily="18" charset="0"/>
            </a:endParaRPr>
          </a:p>
        </p:txBody>
      </p:sp>
    </p:spTree>
    <p:extLst>
      <p:ext uri="{BB962C8B-B14F-4D97-AF65-F5344CB8AC3E}">
        <p14:creationId xmlns:p14="http://schemas.microsoft.com/office/powerpoint/2010/main" val="1020336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4000" dirty="0" smtClean="0"/>
              <a:t>Additional Tips to Take Away</a:t>
            </a:r>
            <a:endParaRPr lang="en-US" sz="4000" dirty="0"/>
          </a:p>
        </p:txBody>
      </p:sp>
      <p:sp>
        <p:nvSpPr>
          <p:cNvPr id="3" name="Content Placeholder 2"/>
          <p:cNvSpPr>
            <a:spLocks noGrp="1"/>
          </p:cNvSpPr>
          <p:nvPr>
            <p:ph idx="1"/>
          </p:nvPr>
        </p:nvSpPr>
        <p:spPr>
          <a:xfrm>
            <a:off x="457200" y="1752600"/>
            <a:ext cx="8534400" cy="4343400"/>
          </a:xfrm>
        </p:spPr>
        <p:txBody>
          <a:bodyPr/>
          <a:lstStyle/>
          <a:p>
            <a:r>
              <a:rPr lang="en-US" dirty="0" smtClean="0"/>
              <a:t>Remember the basics</a:t>
            </a:r>
          </a:p>
          <a:p>
            <a:pPr lvl="1"/>
            <a:r>
              <a:rPr lang="en-US" sz="2200" dirty="0" smtClean="0"/>
              <a:t>Name and </a:t>
            </a:r>
            <a:r>
              <a:rPr lang="en-US" sz="2200" dirty="0" err="1" smtClean="0"/>
              <a:t>Serno</a:t>
            </a:r>
            <a:r>
              <a:rPr lang="en-US" sz="2200" dirty="0" smtClean="0"/>
              <a:t> on all documents</a:t>
            </a:r>
          </a:p>
          <a:p>
            <a:pPr lvl="1"/>
            <a:r>
              <a:rPr lang="en-US" sz="2200" dirty="0" smtClean="0"/>
              <a:t>Adhere to formatting guidelines</a:t>
            </a:r>
          </a:p>
          <a:p>
            <a:pPr lvl="1"/>
            <a:r>
              <a:rPr lang="en-US" sz="2200" dirty="0" smtClean="0"/>
              <a:t>Verify all documents are in the </a:t>
            </a:r>
            <a:r>
              <a:rPr lang="en-US" sz="2200" dirty="0" err="1" smtClean="0"/>
              <a:t>eOPF</a:t>
            </a:r>
            <a:endParaRPr lang="en-US" sz="2200" dirty="0" smtClean="0"/>
          </a:p>
          <a:p>
            <a:pPr lvl="1"/>
            <a:r>
              <a:rPr lang="en-US" sz="2200" dirty="0" smtClean="0"/>
              <a:t>Adhere </a:t>
            </a:r>
            <a:r>
              <a:rPr lang="en-US" sz="2200" dirty="0"/>
              <a:t>to </a:t>
            </a:r>
            <a:r>
              <a:rPr lang="en-US" sz="2200" u="sng" dirty="0"/>
              <a:t>all</a:t>
            </a:r>
            <a:r>
              <a:rPr lang="en-US" sz="2200" dirty="0"/>
              <a:t> deadlines on the Promotion Checklist</a:t>
            </a:r>
          </a:p>
          <a:p>
            <a:pPr marL="457200" lvl="1" indent="0">
              <a:buNone/>
            </a:pPr>
            <a:endParaRPr lang="en-US" dirty="0" smtClean="0"/>
          </a:p>
          <a:p>
            <a:r>
              <a:rPr lang="en-US" dirty="0"/>
              <a:t>F</a:t>
            </a:r>
            <a:r>
              <a:rPr lang="en-US" dirty="0" smtClean="0"/>
              <a:t>ulfill </a:t>
            </a:r>
            <a:r>
              <a:rPr lang="en-US" u="sng" dirty="0" smtClean="0"/>
              <a:t>all</a:t>
            </a:r>
            <a:r>
              <a:rPr lang="en-US" dirty="0" smtClean="0"/>
              <a:t> administrative requirements</a:t>
            </a:r>
          </a:p>
          <a:p>
            <a:pPr lvl="1"/>
            <a:r>
              <a:rPr lang="en-US" sz="2200" dirty="0" smtClean="0"/>
              <a:t>Not just at promotion time, but at all times</a:t>
            </a:r>
          </a:p>
          <a:p>
            <a:endParaRPr lang="en-US" dirty="0" smtClean="0"/>
          </a:p>
          <a:p>
            <a:endParaRPr lang="en-US" dirty="0" smtClean="0"/>
          </a:p>
          <a:p>
            <a:endParaRPr lang="en-US" dirty="0"/>
          </a:p>
        </p:txBody>
      </p:sp>
    </p:spTree>
    <p:extLst>
      <p:ext uri="{BB962C8B-B14F-4D97-AF65-F5344CB8AC3E}">
        <p14:creationId xmlns:p14="http://schemas.microsoft.com/office/powerpoint/2010/main" val="1536246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876300" y="152400"/>
            <a:ext cx="7391400" cy="1143000"/>
          </a:xfrm>
        </p:spPr>
        <p:txBody>
          <a:bodyPr/>
          <a:lstStyle/>
          <a:p>
            <a:pPr eaLnBrk="1" hangingPunct="1"/>
            <a:r>
              <a:rPr lang="en-US" sz="4000" dirty="0" smtClean="0"/>
              <a:t>Tips to Prepare</a:t>
            </a:r>
          </a:p>
        </p:txBody>
      </p:sp>
      <p:sp>
        <p:nvSpPr>
          <p:cNvPr id="39939" name="Rectangle 3"/>
          <p:cNvSpPr>
            <a:spLocks noGrp="1" noChangeArrowheads="1"/>
          </p:cNvSpPr>
          <p:nvPr>
            <p:ph idx="1"/>
          </p:nvPr>
        </p:nvSpPr>
        <p:spPr>
          <a:xfrm>
            <a:off x="564995" y="1600200"/>
            <a:ext cx="8274205" cy="4419600"/>
          </a:xfrm>
        </p:spPr>
        <p:txBody>
          <a:bodyPr/>
          <a:lstStyle/>
          <a:p>
            <a:pPr eaLnBrk="1" hangingPunct="1">
              <a:spcBef>
                <a:spcPts val="1200"/>
              </a:spcBef>
            </a:pPr>
            <a:r>
              <a:rPr lang="en-US" dirty="0" smtClean="0"/>
              <a:t>Do not give up!</a:t>
            </a:r>
          </a:p>
          <a:p>
            <a:pPr eaLnBrk="1" hangingPunct="1">
              <a:spcBef>
                <a:spcPts val="1400"/>
              </a:spcBef>
            </a:pPr>
            <a:r>
              <a:rPr lang="en-US" dirty="0" smtClean="0"/>
              <a:t>Take responsibility for your promotion</a:t>
            </a:r>
          </a:p>
          <a:p>
            <a:pPr eaLnBrk="1" hangingPunct="1">
              <a:spcBef>
                <a:spcPts val="1400"/>
              </a:spcBef>
            </a:pPr>
            <a:r>
              <a:rPr lang="en-US" dirty="0" smtClean="0"/>
              <a:t>Confirm submitted documents are in the eOPF </a:t>
            </a:r>
          </a:p>
          <a:p>
            <a:pPr eaLnBrk="1" hangingPunct="1">
              <a:spcBef>
                <a:spcPts val="1400"/>
              </a:spcBef>
            </a:pPr>
            <a:r>
              <a:rPr lang="en-US" dirty="0" smtClean="0"/>
              <a:t>Ensure </a:t>
            </a:r>
            <a:r>
              <a:rPr lang="en-US" i="1" dirty="0" smtClean="0"/>
              <a:t>current </a:t>
            </a:r>
            <a:r>
              <a:rPr lang="en-US" dirty="0" smtClean="0"/>
              <a:t>credentials in the eOPF </a:t>
            </a:r>
            <a:r>
              <a:rPr lang="en-US" u="sng" dirty="0" smtClean="0"/>
              <a:t>at all times</a:t>
            </a:r>
          </a:p>
          <a:p>
            <a:pPr eaLnBrk="1" hangingPunct="1">
              <a:spcBef>
                <a:spcPts val="1400"/>
              </a:spcBef>
            </a:pPr>
            <a:r>
              <a:rPr lang="en-US" dirty="0" smtClean="0"/>
              <a:t>Ensure the PIR/eOPF are correct</a:t>
            </a:r>
          </a:p>
          <a:p>
            <a:pPr lvl="1" eaLnBrk="1" hangingPunct="1">
              <a:spcBef>
                <a:spcPts val="1000"/>
              </a:spcBef>
            </a:pPr>
            <a:r>
              <a:rPr lang="en-US" sz="2200" dirty="0" smtClean="0"/>
              <a:t>Submit corrections to phsopffix@hhs.gov (contact us first)</a:t>
            </a:r>
          </a:p>
          <a:p>
            <a:pPr eaLnBrk="1" hangingPunct="1">
              <a:spcBef>
                <a:spcPts val="1400"/>
              </a:spcBef>
            </a:pPr>
            <a:r>
              <a:rPr lang="en-US" u="sng" dirty="0"/>
              <a:t>Always</a:t>
            </a:r>
            <a:r>
              <a:rPr lang="en-US" dirty="0"/>
              <a:t> keep proof of </a:t>
            </a:r>
            <a:r>
              <a:rPr lang="en-US" dirty="0" smtClean="0"/>
              <a:t>submission</a:t>
            </a:r>
          </a:p>
          <a:p>
            <a:pPr marL="0" indent="0" eaLnBrk="1" hangingPunct="1">
              <a:buNone/>
            </a:pPr>
            <a:endParaRPr lang="en-US" sz="2400" b="1"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4"/>
          <p:cNvSpPr>
            <a:spLocks noGrp="1" noChangeArrowheads="1"/>
          </p:cNvSpPr>
          <p:nvPr>
            <p:ph type="title"/>
          </p:nvPr>
        </p:nvSpPr>
        <p:spPr>
          <a:xfrm>
            <a:off x="762000" y="76200"/>
            <a:ext cx="7620000" cy="1143000"/>
          </a:xfrm>
          <a:noFill/>
        </p:spPr>
        <p:txBody>
          <a:bodyPr/>
          <a:lstStyle/>
          <a:p>
            <a:pPr eaLnBrk="1" hangingPunct="1"/>
            <a:r>
              <a:rPr lang="en-US" sz="4000" dirty="0" smtClean="0"/>
              <a:t>Tips to Prepare</a:t>
            </a:r>
          </a:p>
        </p:txBody>
      </p:sp>
      <p:sp>
        <p:nvSpPr>
          <p:cNvPr id="40962" name="Rectangle 3"/>
          <p:cNvSpPr>
            <a:spLocks noGrp="1" noChangeArrowheads="1"/>
          </p:cNvSpPr>
          <p:nvPr>
            <p:ph idx="1"/>
          </p:nvPr>
        </p:nvSpPr>
        <p:spPr>
          <a:xfrm>
            <a:off x="533400" y="1524000"/>
            <a:ext cx="8610600" cy="4495800"/>
          </a:xfrm>
        </p:spPr>
        <p:txBody>
          <a:bodyPr/>
          <a:lstStyle/>
          <a:p>
            <a:pPr eaLnBrk="1" hangingPunct="1">
              <a:spcBef>
                <a:spcPts val="1500"/>
              </a:spcBef>
            </a:pPr>
            <a:r>
              <a:rPr lang="en-US" dirty="0" smtClean="0"/>
              <a:t>Ensure the CV is formatted correctly &amp; shows impact</a:t>
            </a:r>
          </a:p>
          <a:p>
            <a:pPr eaLnBrk="1" hangingPunct="1">
              <a:spcBef>
                <a:spcPts val="1500"/>
              </a:spcBef>
            </a:pPr>
            <a:r>
              <a:rPr lang="en-US" dirty="0" smtClean="0"/>
              <a:t>Do not embellish</a:t>
            </a:r>
          </a:p>
          <a:p>
            <a:pPr eaLnBrk="1" hangingPunct="1">
              <a:spcBef>
                <a:spcPts val="1500"/>
              </a:spcBef>
            </a:pPr>
            <a:r>
              <a:rPr lang="en-US" dirty="0" smtClean="0"/>
              <a:t>Back up CV claims with documentation</a:t>
            </a:r>
          </a:p>
          <a:p>
            <a:pPr eaLnBrk="1" hangingPunct="1">
              <a:spcBef>
                <a:spcPts val="1500"/>
              </a:spcBef>
            </a:pPr>
            <a:r>
              <a:rPr lang="en-US" dirty="0" smtClean="0"/>
              <a:t>Be concise and clear</a:t>
            </a:r>
          </a:p>
          <a:p>
            <a:pPr eaLnBrk="1" hangingPunct="1">
              <a:spcBef>
                <a:spcPts val="1400"/>
              </a:spcBef>
            </a:pPr>
            <a:r>
              <a:rPr lang="en-US" dirty="0"/>
              <a:t>Be familiar with the </a:t>
            </a:r>
            <a:r>
              <a:rPr lang="en-US" dirty="0" smtClean="0"/>
              <a:t>Benchmarks, Policy, and POM</a:t>
            </a:r>
            <a:endParaRPr lang="en-US" dirty="0"/>
          </a:p>
          <a:p>
            <a:pPr eaLnBrk="1" hangingPunct="1">
              <a:spcBef>
                <a:spcPts val="1400"/>
              </a:spcBef>
            </a:pPr>
            <a:r>
              <a:rPr lang="en-US" dirty="0" smtClean="0"/>
              <a:t>Be </a:t>
            </a:r>
            <a:r>
              <a:rPr lang="en-US" dirty="0"/>
              <a:t>familiar with the </a:t>
            </a:r>
            <a:r>
              <a:rPr lang="en-US" dirty="0" smtClean="0"/>
              <a:t>Promotion website and deadlines</a:t>
            </a:r>
          </a:p>
          <a:p>
            <a:pPr eaLnBrk="1" hangingPunct="1">
              <a:spcBef>
                <a:spcPts val="1400"/>
              </a:spcBef>
            </a:pPr>
            <a:r>
              <a:rPr lang="en-US" dirty="0"/>
              <a:t>Assist the Reviewing Official with the </a:t>
            </a:r>
            <a:r>
              <a:rPr lang="en-US" dirty="0" smtClean="0"/>
              <a:t>ROS</a:t>
            </a:r>
            <a:endParaRPr lang="en-US" dirty="0" smtClean="0"/>
          </a:p>
          <a:p>
            <a:pPr eaLnBrk="1" hangingPunct="1">
              <a:spcBef>
                <a:spcPts val="1500"/>
              </a:spcBef>
            </a:pPr>
            <a:endParaRPr lang="en-US" sz="29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525963"/>
          </a:xfrm>
        </p:spPr>
        <p:txBody>
          <a:bodyPr/>
          <a:lstStyle/>
          <a:p>
            <a:pPr marL="0" indent="0" algn="ctr">
              <a:buNone/>
            </a:pPr>
            <a:endParaRPr lang="en-US" sz="5400" dirty="0" smtClean="0"/>
          </a:p>
          <a:p>
            <a:pPr marL="0" indent="0" algn="ctr">
              <a:lnSpc>
                <a:spcPct val="130000"/>
              </a:lnSpc>
              <a:buNone/>
            </a:pPr>
            <a:r>
              <a:rPr lang="en-US" sz="5400" dirty="0" smtClean="0">
                <a:latin typeface="Georgia" panose="02040502050405020303" pitchFamily="18" charset="0"/>
              </a:rPr>
              <a:t>BEGIN WITH THE BENCHMARKS</a:t>
            </a:r>
            <a:endParaRPr lang="en-US" sz="5400" dirty="0">
              <a:latin typeface="Georgia" panose="02040502050405020303" pitchFamily="18" charset="0"/>
            </a:endParaRPr>
          </a:p>
        </p:txBody>
      </p:sp>
    </p:spTree>
    <p:extLst>
      <p:ext uri="{BB962C8B-B14F-4D97-AF65-F5344CB8AC3E}">
        <p14:creationId xmlns:p14="http://schemas.microsoft.com/office/powerpoint/2010/main" val="27194103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4"/>
          <p:cNvSpPr>
            <a:spLocks noGrp="1" noChangeArrowheads="1"/>
          </p:cNvSpPr>
          <p:nvPr>
            <p:ph type="title"/>
          </p:nvPr>
        </p:nvSpPr>
        <p:spPr>
          <a:xfrm>
            <a:off x="1028700" y="21771"/>
            <a:ext cx="7086600" cy="1143000"/>
          </a:xfrm>
          <a:noFill/>
        </p:spPr>
        <p:txBody>
          <a:bodyPr/>
          <a:lstStyle/>
          <a:p>
            <a:pPr eaLnBrk="1" hangingPunct="1"/>
            <a:r>
              <a:rPr lang="en-US" sz="4000" dirty="0" smtClean="0"/>
              <a:t>Tips to Prepare</a:t>
            </a:r>
          </a:p>
        </p:txBody>
      </p:sp>
      <p:sp>
        <p:nvSpPr>
          <p:cNvPr id="43010" name="Rectangle 3"/>
          <p:cNvSpPr>
            <a:spLocks noGrp="1" noChangeArrowheads="1"/>
          </p:cNvSpPr>
          <p:nvPr>
            <p:ph idx="1"/>
          </p:nvPr>
        </p:nvSpPr>
        <p:spPr>
          <a:xfrm>
            <a:off x="368710" y="1295400"/>
            <a:ext cx="8763000" cy="5105400"/>
          </a:xfrm>
        </p:spPr>
        <p:txBody>
          <a:bodyPr/>
          <a:lstStyle/>
          <a:p>
            <a:pPr eaLnBrk="1" hangingPunct="1">
              <a:spcBef>
                <a:spcPts val="1400"/>
              </a:spcBef>
            </a:pPr>
            <a:r>
              <a:rPr lang="en-US" dirty="0"/>
              <a:t>Spend appropriate time on the OS</a:t>
            </a:r>
          </a:p>
          <a:p>
            <a:pPr lvl="1" eaLnBrk="1" hangingPunct="1">
              <a:spcBef>
                <a:spcPts val="1400"/>
              </a:spcBef>
            </a:pPr>
            <a:r>
              <a:rPr lang="en-US" sz="2200" dirty="0"/>
              <a:t>Consider your community activities and how to promote the Corps as an officer and reflect it on the </a:t>
            </a:r>
            <a:r>
              <a:rPr lang="en-US" sz="2200" dirty="0" smtClean="0"/>
              <a:t>OS</a:t>
            </a:r>
          </a:p>
          <a:p>
            <a:pPr lvl="1" eaLnBrk="1" hangingPunct="1">
              <a:spcBef>
                <a:spcPts val="1400"/>
              </a:spcBef>
            </a:pPr>
            <a:r>
              <a:rPr lang="en-US" sz="2200" dirty="0" smtClean="0"/>
              <a:t>Focus on PHS support activities, not your day-to-day job duties</a:t>
            </a:r>
            <a:endParaRPr lang="en-US" sz="2200" dirty="0"/>
          </a:p>
          <a:p>
            <a:pPr eaLnBrk="1" hangingPunct="1">
              <a:spcBef>
                <a:spcPts val="1800"/>
              </a:spcBef>
            </a:pPr>
            <a:r>
              <a:rPr lang="en-US" dirty="0" smtClean="0"/>
              <a:t>Consider rebutting a COER with which you do not concur (by Dec. 31 if eligible for promotion)</a:t>
            </a:r>
          </a:p>
          <a:p>
            <a:pPr eaLnBrk="1" hangingPunct="1">
              <a:spcBef>
                <a:spcPts val="1800"/>
              </a:spcBef>
            </a:pPr>
            <a:r>
              <a:rPr lang="en-US" dirty="0" smtClean="0"/>
              <a:t>Verify all required COERs are in the eOPF</a:t>
            </a:r>
          </a:p>
          <a:p>
            <a:pPr eaLnBrk="1" hangingPunct="1">
              <a:spcBef>
                <a:spcPts val="1800"/>
              </a:spcBef>
            </a:pPr>
            <a:r>
              <a:rPr lang="en-US" dirty="0" smtClean="0"/>
              <a:t>Do not wait until the </a:t>
            </a:r>
            <a:r>
              <a:rPr lang="en-US" dirty="0" err="1" smtClean="0"/>
              <a:t>eOPF</a:t>
            </a:r>
            <a:r>
              <a:rPr lang="en-US" dirty="0" smtClean="0"/>
              <a:t> </a:t>
            </a:r>
            <a:r>
              <a:rPr lang="en-US" dirty="0" smtClean="0"/>
              <a:t>deadline if possible</a:t>
            </a:r>
          </a:p>
          <a:p>
            <a:pPr eaLnBrk="1" hangingPunct="1">
              <a:spcBef>
                <a:spcPts val="1800"/>
              </a:spcBef>
            </a:pPr>
            <a:r>
              <a:rPr lang="en-US" dirty="0" smtClean="0"/>
              <a:t>Seek </a:t>
            </a:r>
            <a:r>
              <a:rPr lang="en-US" dirty="0" smtClean="0"/>
              <a:t>help when needed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54819" y="0"/>
            <a:ext cx="8229600" cy="914400"/>
          </a:xfrm>
        </p:spPr>
        <p:txBody>
          <a:bodyPr/>
          <a:lstStyle/>
          <a:p>
            <a:pPr eaLnBrk="1" hangingPunct="1"/>
            <a:r>
              <a:rPr lang="en-US" sz="4000" dirty="0" smtClean="0"/>
              <a:t>Where to Find Help</a:t>
            </a:r>
          </a:p>
        </p:txBody>
      </p:sp>
      <p:sp>
        <p:nvSpPr>
          <p:cNvPr id="5" name="Rectangle 3"/>
          <p:cNvSpPr>
            <a:spLocks noGrp="1" noChangeArrowheads="1"/>
          </p:cNvSpPr>
          <p:nvPr>
            <p:ph idx="1"/>
          </p:nvPr>
        </p:nvSpPr>
        <p:spPr>
          <a:xfrm>
            <a:off x="1371600" y="762000"/>
            <a:ext cx="7620000" cy="457200"/>
          </a:xfrm>
        </p:spPr>
        <p:txBody>
          <a:bodyPr/>
          <a:lstStyle/>
          <a:p>
            <a:pPr marL="0" indent="0" eaLnBrk="1" hangingPunct="1">
              <a:spcAft>
                <a:spcPct val="30000"/>
              </a:spcAft>
              <a:buNone/>
            </a:pPr>
            <a:r>
              <a:rPr lang="en-US" sz="2400" dirty="0" smtClean="0">
                <a:ln w="0"/>
                <a:solidFill>
                  <a:schemeClr val="tx1">
                    <a:lumMod val="85000"/>
                    <a:lumOff val="15000"/>
                  </a:schemeClr>
                </a:solidFill>
                <a:effectLst>
                  <a:outerShdw blurRad="38100" dist="25400" dir="5400000" algn="ctr" rotWithShape="0">
                    <a:srgbClr val="6E747A">
                      <a:alpha val="43000"/>
                    </a:srgbClr>
                  </a:outerShdw>
                </a:effectLst>
              </a:rPr>
              <a:t>From the CCMIS website: dcp.psc.gov/ccmis/ </a:t>
            </a:r>
          </a:p>
        </p:txBody>
      </p:sp>
      <p:pic>
        <p:nvPicPr>
          <p:cNvPr id="2" name="Picture 1"/>
          <p:cNvPicPr>
            <a:picLocks noChangeAspect="1"/>
          </p:cNvPicPr>
          <p:nvPr/>
        </p:nvPicPr>
        <p:blipFill rotWithShape="1">
          <a:blip r:embed="rId3"/>
          <a:srcRect l="8958" t="11922" r="59166" b="37846"/>
          <a:stretch/>
        </p:blipFill>
        <p:spPr>
          <a:xfrm>
            <a:off x="10886" y="1295399"/>
            <a:ext cx="9144000" cy="4724401"/>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76200"/>
            <a:ext cx="8229600" cy="1143000"/>
          </a:xfrm>
        </p:spPr>
        <p:txBody>
          <a:bodyPr/>
          <a:lstStyle/>
          <a:p>
            <a:pPr eaLnBrk="1" hangingPunct="1"/>
            <a:r>
              <a:rPr lang="en-US" sz="4000" dirty="0" smtClean="0"/>
              <a:t>Where to Find Help</a:t>
            </a:r>
          </a:p>
        </p:txBody>
      </p:sp>
      <p:sp>
        <p:nvSpPr>
          <p:cNvPr id="45059" name="Rectangle 3"/>
          <p:cNvSpPr>
            <a:spLocks noGrp="1" noChangeArrowheads="1"/>
          </p:cNvSpPr>
          <p:nvPr>
            <p:ph idx="1"/>
          </p:nvPr>
        </p:nvSpPr>
        <p:spPr>
          <a:xfrm>
            <a:off x="304800" y="1295400"/>
            <a:ext cx="8839200" cy="4876800"/>
          </a:xfrm>
          <a:effectLst>
            <a:glow rad="228600">
              <a:schemeClr val="accent2">
                <a:satMod val="175000"/>
                <a:alpha val="40000"/>
              </a:schemeClr>
            </a:glow>
          </a:effectLst>
        </p:spPr>
        <p:txBody>
          <a:bodyPr/>
          <a:lstStyle/>
          <a:p>
            <a:pPr eaLnBrk="1" hangingPunct="1">
              <a:spcAft>
                <a:spcPts val="200"/>
              </a:spcAft>
            </a:pPr>
            <a:r>
              <a:rPr lang="en-US" dirty="0" smtClean="0"/>
              <a:t>Directive/Policy/POM:</a:t>
            </a:r>
            <a:endParaRPr lang="en-US" dirty="0" smtClean="0"/>
          </a:p>
          <a:p>
            <a:pPr lvl="1" eaLnBrk="1" hangingPunct="1">
              <a:spcAft>
                <a:spcPct val="30000"/>
              </a:spcAft>
            </a:pPr>
            <a:r>
              <a:rPr lang="en-US" sz="2200" dirty="0" smtClean="0"/>
              <a:t>Book: 1, Chapter: 2, Section 2, Instruction: 01 (CCD 122.01)</a:t>
            </a:r>
          </a:p>
          <a:p>
            <a:pPr lvl="1" eaLnBrk="1" hangingPunct="1">
              <a:spcAft>
                <a:spcPts val="0"/>
              </a:spcAft>
            </a:pPr>
            <a:r>
              <a:rPr lang="en-US" sz="2200" dirty="0" smtClean="0"/>
              <a:t>Book: 3, Chapter: 3, Sections 1, 2, and 3</a:t>
            </a:r>
          </a:p>
          <a:p>
            <a:pPr lvl="2" eaLnBrk="1" hangingPunct="1">
              <a:spcAft>
                <a:spcPts val="0"/>
              </a:spcAft>
            </a:pPr>
            <a:r>
              <a:rPr lang="en-US" sz="2100" dirty="0" smtClean="0"/>
              <a:t>CCI 331.01 – Permanent Grade</a:t>
            </a:r>
          </a:p>
          <a:p>
            <a:pPr lvl="2" eaLnBrk="1" hangingPunct="1">
              <a:spcAft>
                <a:spcPts val="0"/>
              </a:spcAft>
            </a:pPr>
            <a:r>
              <a:rPr lang="en-US" sz="2100" dirty="0" smtClean="0"/>
              <a:t>CCI 332.01 – Temporary Grade</a:t>
            </a:r>
          </a:p>
          <a:p>
            <a:pPr lvl="2" eaLnBrk="1" hangingPunct="1">
              <a:spcAft>
                <a:spcPct val="30000"/>
              </a:spcAft>
            </a:pPr>
            <a:r>
              <a:rPr lang="en-US" sz="2100" dirty="0" smtClean="0"/>
              <a:t>CCI 333.01 – Failure to </a:t>
            </a:r>
            <a:r>
              <a:rPr lang="en-US" sz="2100" dirty="0" smtClean="0"/>
              <a:t>Promote</a:t>
            </a:r>
          </a:p>
          <a:p>
            <a:pPr lvl="1">
              <a:spcAft>
                <a:spcPct val="30000"/>
              </a:spcAft>
            </a:pPr>
            <a:r>
              <a:rPr lang="en-US" sz="2200" dirty="0" smtClean="0"/>
              <a:t>Book 8, Chapter 2, Section 1</a:t>
            </a:r>
          </a:p>
          <a:p>
            <a:pPr lvl="2">
              <a:spcBef>
                <a:spcPts val="0"/>
              </a:spcBef>
              <a:spcAft>
                <a:spcPct val="30000"/>
              </a:spcAft>
            </a:pPr>
            <a:r>
              <a:rPr lang="en-US" sz="2100" dirty="0" smtClean="0"/>
              <a:t>POM 821.74</a:t>
            </a:r>
            <a:endParaRPr lang="en-US" sz="2100" dirty="0" smtClean="0"/>
          </a:p>
          <a:p>
            <a:pPr eaLnBrk="1" hangingPunct="1">
              <a:spcAft>
                <a:spcPts val="600"/>
              </a:spcAft>
            </a:pPr>
            <a:r>
              <a:rPr lang="en-US" dirty="0" smtClean="0"/>
              <a:t>Your IHS Regional CC/DCPS Liaison Office </a:t>
            </a:r>
          </a:p>
          <a:p>
            <a:pPr eaLnBrk="1" hangingPunct="1">
              <a:spcAft>
                <a:spcPts val="600"/>
              </a:spcAft>
            </a:pPr>
            <a:r>
              <a:rPr lang="en-US" dirty="0" smtClean="0"/>
              <a:t>Category PAC/PAG</a:t>
            </a:r>
            <a:r>
              <a:rPr lang="en-US" dirty="0" smtClean="0"/>
              <a:t>*</a:t>
            </a:r>
            <a:endParaRPr lang="en-US" dirty="0" smtClean="0"/>
          </a:p>
        </p:txBody>
      </p:sp>
    </p:spTree>
    <p:extLst>
      <p:ext uri="{BB962C8B-B14F-4D97-AF65-F5344CB8AC3E}">
        <p14:creationId xmlns:p14="http://schemas.microsoft.com/office/powerpoint/2010/main" val="245191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45059">
                                            <p:txEl>
                                              <p:pRg st="8" end="8"/>
                                            </p:txEl>
                                          </p:spTgt>
                                        </p:tgtEl>
                                        <p:attrNameLst>
                                          <p:attrName>style.color</p:attrName>
                                        </p:attrNameLst>
                                      </p:cBhvr>
                                      <p:by>
                                        <p:hsl h="0" s="-12549" l="-25098"/>
                                      </p:by>
                                    </p:animClr>
                                    <p:animClr clrSpc="hsl" dir="cw">
                                      <p:cBhvr>
                                        <p:cTn id="7" dur="500" fill="hold"/>
                                        <p:tgtEl>
                                          <p:spTgt spid="45059">
                                            <p:txEl>
                                              <p:pRg st="8" end="8"/>
                                            </p:txEl>
                                          </p:spTgt>
                                        </p:tgtEl>
                                        <p:attrNameLst>
                                          <p:attrName>fillcolor</p:attrName>
                                        </p:attrNameLst>
                                      </p:cBhvr>
                                      <p:by>
                                        <p:hsl h="0" s="-12549" l="-25098"/>
                                      </p:by>
                                    </p:animClr>
                                    <p:animClr clrSpc="hsl" dir="cw">
                                      <p:cBhvr>
                                        <p:cTn id="8" dur="500" fill="hold"/>
                                        <p:tgtEl>
                                          <p:spTgt spid="45059">
                                            <p:txEl>
                                              <p:pRg st="8" end="8"/>
                                            </p:txEl>
                                          </p:spTgt>
                                        </p:tgtEl>
                                        <p:attrNameLst>
                                          <p:attrName>stroke.color</p:attrName>
                                        </p:attrNameLst>
                                      </p:cBhvr>
                                      <p:by>
                                        <p:hsl h="0" s="-12549" l="-25098"/>
                                      </p:by>
                                    </p:animClr>
                                    <p:set>
                                      <p:cBhvr>
                                        <p:cTn id="9" dur="500" fill="hold"/>
                                        <p:tgtEl>
                                          <p:spTgt spid="45059">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762000" y="228600"/>
            <a:ext cx="7543800" cy="914400"/>
          </a:xfrm>
        </p:spPr>
        <p:txBody>
          <a:bodyPr/>
          <a:lstStyle/>
          <a:p>
            <a:r>
              <a:rPr lang="en-US" sz="4000" dirty="0" smtClean="0"/>
              <a:t>Summary</a:t>
            </a:r>
          </a:p>
        </p:txBody>
      </p:sp>
      <p:sp>
        <p:nvSpPr>
          <p:cNvPr id="3" name="Content Placeholder 2"/>
          <p:cNvSpPr>
            <a:spLocks noGrp="1"/>
          </p:cNvSpPr>
          <p:nvPr>
            <p:ph idx="1"/>
          </p:nvPr>
        </p:nvSpPr>
        <p:spPr>
          <a:xfrm>
            <a:off x="533400" y="1676400"/>
            <a:ext cx="8077200" cy="4572000"/>
          </a:xfrm>
        </p:spPr>
        <p:txBody>
          <a:bodyPr rtlCol="0">
            <a:normAutofit/>
          </a:bodyPr>
          <a:lstStyle/>
          <a:p>
            <a:pPr fontAlgn="auto">
              <a:spcBef>
                <a:spcPts val="1200"/>
              </a:spcBef>
              <a:spcAft>
                <a:spcPts val="0"/>
              </a:spcAft>
              <a:defRPr/>
            </a:pPr>
            <a:r>
              <a:rPr lang="en-US" dirty="0" smtClean="0"/>
              <a:t>Familiarize yourself with the promotion process</a:t>
            </a:r>
          </a:p>
          <a:p>
            <a:pPr fontAlgn="auto">
              <a:spcBef>
                <a:spcPts val="1200"/>
              </a:spcBef>
              <a:spcAft>
                <a:spcPts val="0"/>
              </a:spcAft>
              <a:defRPr/>
            </a:pPr>
            <a:r>
              <a:rPr lang="en-US" dirty="0" smtClean="0"/>
              <a:t>Start planning early and be judicious</a:t>
            </a:r>
          </a:p>
          <a:p>
            <a:pPr fontAlgn="auto">
              <a:spcBef>
                <a:spcPts val="1200"/>
              </a:spcBef>
              <a:spcAft>
                <a:spcPts val="0"/>
              </a:spcAft>
              <a:defRPr/>
            </a:pPr>
            <a:r>
              <a:rPr lang="en-US" dirty="0" smtClean="0"/>
              <a:t>Tailor documents to the audience and goals</a:t>
            </a:r>
          </a:p>
          <a:p>
            <a:pPr fontAlgn="auto">
              <a:spcBef>
                <a:spcPts val="1200"/>
              </a:spcBef>
              <a:spcAft>
                <a:spcPts val="0"/>
              </a:spcAft>
              <a:defRPr/>
            </a:pPr>
            <a:r>
              <a:rPr lang="en-US" dirty="0" smtClean="0"/>
              <a:t>Submit supporting documentation</a:t>
            </a:r>
          </a:p>
          <a:p>
            <a:pPr fontAlgn="auto">
              <a:spcBef>
                <a:spcPts val="1200"/>
              </a:spcBef>
              <a:spcAft>
                <a:spcPts val="0"/>
              </a:spcAft>
              <a:defRPr/>
            </a:pPr>
            <a:r>
              <a:rPr lang="en-US" dirty="0" smtClean="0"/>
              <a:t>Utilize available </a:t>
            </a:r>
            <a:r>
              <a:rPr lang="en-US" dirty="0" smtClean="0"/>
              <a:t>resources</a:t>
            </a:r>
            <a:endParaRPr lang="en-US" dirty="0"/>
          </a:p>
          <a:p>
            <a:pPr fontAlgn="auto">
              <a:spcBef>
                <a:spcPts val="1200"/>
              </a:spcBef>
              <a:spcAft>
                <a:spcPts val="0"/>
              </a:spcAft>
              <a:defRPr/>
            </a:pPr>
            <a:r>
              <a:rPr lang="en-US" dirty="0" smtClean="0"/>
              <a:t>FOLLOW </a:t>
            </a:r>
            <a:r>
              <a:rPr lang="en-US" dirty="0" smtClean="0"/>
              <a:t>UP to ensure a complete, accurate record</a:t>
            </a:r>
          </a:p>
        </p:txBody>
      </p:sp>
    </p:spTree>
    <p:extLst>
      <p:ext uri="{BB962C8B-B14F-4D97-AF65-F5344CB8AC3E}">
        <p14:creationId xmlns:p14="http://schemas.microsoft.com/office/powerpoint/2010/main" val="32371691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1104900" y="533400"/>
            <a:ext cx="6934200" cy="5486400"/>
          </a:xfrm>
        </p:spPr>
        <p:txBody>
          <a:bodyPr/>
          <a:lstStyle/>
          <a:p>
            <a:pPr marL="0" indent="0" algn="ctr" eaLnBrk="1" hangingPunct="1">
              <a:spcAft>
                <a:spcPts val="1800"/>
              </a:spcAft>
              <a:buNone/>
            </a:pPr>
            <a:r>
              <a:rPr lang="en-US" sz="4800" dirty="0" smtClean="0"/>
              <a:t>Thank </a:t>
            </a:r>
            <a:r>
              <a:rPr lang="en-US" sz="4800" dirty="0" smtClean="0"/>
              <a:t>you!</a:t>
            </a:r>
            <a:endParaRPr lang="en-US" sz="4800" dirty="0" smtClean="0"/>
          </a:p>
          <a:p>
            <a:pPr marL="0" indent="0" algn="ctr" eaLnBrk="1" hangingPunct="1">
              <a:spcAft>
                <a:spcPts val="1800"/>
              </a:spcAft>
              <a:buNone/>
            </a:pPr>
            <a:endParaRPr lang="en-US" sz="4800" dirty="0" smtClean="0"/>
          </a:p>
          <a:p>
            <a:pPr marL="0" indent="0" algn="ctr" eaLnBrk="1" hangingPunct="1">
              <a:spcAft>
                <a:spcPts val="1800"/>
              </a:spcAft>
              <a:buNone/>
            </a:pPr>
            <a:endParaRPr lang="en-US" sz="4800" dirty="0" smtClean="0"/>
          </a:p>
          <a:p>
            <a:pPr marL="0" indent="0" algn="ctr" eaLnBrk="1" hangingPunct="1">
              <a:spcAft>
                <a:spcPts val="1800"/>
              </a:spcAft>
              <a:buNone/>
            </a:pPr>
            <a:endParaRPr lang="en-US" sz="1000" dirty="0" smtClean="0"/>
          </a:p>
          <a:p>
            <a:pPr marL="0" indent="0" algn="ctr" eaLnBrk="1" hangingPunct="1">
              <a:spcBef>
                <a:spcPts val="1800"/>
              </a:spcBef>
              <a:spcAft>
                <a:spcPts val="1800"/>
              </a:spcAft>
              <a:buNone/>
            </a:pPr>
            <a:r>
              <a:rPr lang="en-US" sz="4800" dirty="0" smtClean="0"/>
              <a:t>Best wishes for Promotion Success</a:t>
            </a:r>
          </a:p>
        </p:txBody>
      </p:sp>
      <p:pic>
        <p:nvPicPr>
          <p:cNvPr id="3" name="Picture 2"/>
          <p:cNvPicPr>
            <a:picLocks noChangeAspect="1"/>
          </p:cNvPicPr>
          <p:nvPr/>
        </p:nvPicPr>
        <p:blipFill>
          <a:blip r:embed="rId3"/>
          <a:stretch>
            <a:fillRect/>
          </a:stretch>
        </p:blipFill>
        <p:spPr>
          <a:xfrm>
            <a:off x="2552700" y="1524000"/>
            <a:ext cx="4038600" cy="2684368"/>
          </a:xfrm>
          <a:prstGeom prst="rect">
            <a:avLst/>
          </a:prstGeom>
        </p:spPr>
      </p:pic>
    </p:spTree>
    <p:extLst>
      <p:ext uri="{BB962C8B-B14F-4D97-AF65-F5344CB8AC3E}">
        <p14:creationId xmlns:p14="http://schemas.microsoft.com/office/powerpoint/2010/main" val="2420562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a:xfrm>
            <a:off x="1066800" y="152400"/>
            <a:ext cx="7010400" cy="990600"/>
          </a:xfrm>
          <a:noFill/>
        </p:spPr>
        <p:txBody>
          <a:bodyPr lIns="92075" tIns="46038" rIns="92075" bIns="46038"/>
          <a:lstStyle/>
          <a:p>
            <a:r>
              <a:rPr lang="en-US" sz="4000" dirty="0" smtClean="0"/>
              <a:t>The Benchmarks</a:t>
            </a:r>
          </a:p>
        </p:txBody>
      </p:sp>
      <p:sp>
        <p:nvSpPr>
          <p:cNvPr id="21506" name="Rectangle 2"/>
          <p:cNvSpPr>
            <a:spLocks noGrp="1" noChangeArrowheads="1"/>
          </p:cNvSpPr>
          <p:nvPr>
            <p:ph idx="1"/>
          </p:nvPr>
        </p:nvSpPr>
        <p:spPr>
          <a:xfrm>
            <a:off x="304800" y="1600200"/>
            <a:ext cx="8763000" cy="4572000"/>
          </a:xfrm>
          <a:noFill/>
        </p:spPr>
        <p:txBody>
          <a:bodyPr lIns="92075" tIns="46038" rIns="92075" bIns="46038"/>
          <a:lstStyle/>
          <a:p>
            <a:pPr>
              <a:spcBef>
                <a:spcPts val="2400"/>
              </a:spcBef>
            </a:pPr>
            <a:r>
              <a:rPr lang="en-US" dirty="0" smtClean="0"/>
              <a:t>Levels of achievement for each Category and grade</a:t>
            </a:r>
          </a:p>
          <a:p>
            <a:pPr>
              <a:spcBef>
                <a:spcPts val="2400"/>
              </a:spcBef>
            </a:pPr>
            <a:r>
              <a:rPr lang="en-US" dirty="0" smtClean="0"/>
              <a:t>Benchmarks determine the “best qualified” officer</a:t>
            </a:r>
          </a:p>
          <a:p>
            <a:pPr>
              <a:spcBef>
                <a:spcPts val="2400"/>
              </a:spcBef>
            </a:pPr>
            <a:r>
              <a:rPr lang="en-US" dirty="0" smtClean="0"/>
              <a:t>Each officer is compared to the best qualified officer</a:t>
            </a:r>
          </a:p>
          <a:p>
            <a:pPr>
              <a:spcBef>
                <a:spcPts val="2400"/>
              </a:spcBef>
            </a:pPr>
            <a:r>
              <a:rPr lang="en-US" dirty="0" smtClean="0"/>
              <a:t>Benchmarks are </a:t>
            </a:r>
            <a:r>
              <a:rPr lang="en-US" u="sng" dirty="0" smtClean="0"/>
              <a:t>Guidelines</a:t>
            </a:r>
            <a:r>
              <a:rPr lang="en-US" dirty="0" smtClean="0"/>
              <a:t>, not requirements</a:t>
            </a:r>
          </a:p>
          <a:p>
            <a:pPr>
              <a:spcBef>
                <a:spcPts val="2400"/>
              </a:spcBef>
            </a:pPr>
            <a:r>
              <a:rPr lang="en-US" dirty="0" smtClean="0"/>
              <a:t>Most often adversely affected for IHS officers: Awards, Billet, Mobility, Officership Activities</a:t>
            </a:r>
          </a:p>
        </p:txBody>
      </p:sp>
    </p:spTree>
    <p:extLst>
      <p:ext uri="{BB962C8B-B14F-4D97-AF65-F5344CB8AC3E}">
        <p14:creationId xmlns:p14="http://schemas.microsoft.com/office/powerpoint/2010/main" val="2227027567"/>
      </p:ext>
    </p:extLst>
  </p:cSld>
  <p:clrMapOvr>
    <a:masterClrMapping/>
  </p:clrMapOvr>
  <p:transition>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3"/>
          <p:cNvSpPr>
            <a:spLocks noGrp="1" noChangeArrowheads="1"/>
          </p:cNvSpPr>
          <p:nvPr>
            <p:ph type="title"/>
          </p:nvPr>
        </p:nvSpPr>
        <p:spPr>
          <a:xfrm>
            <a:off x="381000" y="0"/>
            <a:ext cx="8077200" cy="1295400"/>
          </a:xfrm>
          <a:noFill/>
        </p:spPr>
        <p:txBody>
          <a:bodyPr lIns="92075" tIns="46038" rIns="92075" bIns="46038"/>
          <a:lstStyle/>
          <a:p>
            <a:r>
              <a:rPr lang="en-US" sz="4000" dirty="0" smtClean="0">
                <a:solidFill>
                  <a:schemeClr val="accent3">
                    <a:lumMod val="75000"/>
                  </a:schemeClr>
                </a:solidFill>
                <a:latin typeface="Arial" panose="020B0604020202020204" pitchFamily="34" charset="0"/>
                <a:cs typeface="Arial" panose="020B0604020202020204" pitchFamily="34" charset="0"/>
              </a:rPr>
              <a:t>Promotion Precepts</a:t>
            </a:r>
            <a:br>
              <a:rPr lang="en-US" sz="4000" dirty="0" smtClean="0">
                <a:solidFill>
                  <a:schemeClr val="accent3">
                    <a:lumMod val="75000"/>
                  </a:schemeClr>
                </a:solidFill>
                <a:latin typeface="Arial" panose="020B0604020202020204" pitchFamily="34" charset="0"/>
                <a:cs typeface="Arial" panose="020B0604020202020204" pitchFamily="34" charset="0"/>
              </a:rPr>
            </a:br>
            <a:r>
              <a:rPr lang="en-US" sz="2400" u="none" dirty="0" smtClean="0">
                <a:solidFill>
                  <a:schemeClr val="accent3">
                    <a:lumMod val="75000"/>
                  </a:schemeClr>
                </a:solidFill>
                <a:latin typeface="Arial" panose="020B0604020202020204" pitchFamily="34" charset="0"/>
                <a:cs typeface="Arial" panose="020B0604020202020204" pitchFamily="34" charset="0"/>
              </a:rPr>
              <a:t>(Applicable to All Competitive Promotions)</a:t>
            </a:r>
          </a:p>
        </p:txBody>
      </p:sp>
      <p:graphicFrame>
        <p:nvGraphicFramePr>
          <p:cNvPr id="45147" name="Group 91"/>
          <p:cNvGraphicFramePr>
            <a:graphicFrameLocks noGrp="1"/>
          </p:cNvGraphicFramePr>
          <p:nvPr>
            <p:ph type="tbl" idx="1"/>
            <p:extLst>
              <p:ext uri="{D42A27DB-BD31-4B8C-83A1-F6EECF244321}">
                <p14:modId xmlns:p14="http://schemas.microsoft.com/office/powerpoint/2010/main" val="3199030766"/>
              </p:ext>
            </p:extLst>
          </p:nvPr>
        </p:nvGraphicFramePr>
        <p:xfrm>
          <a:off x="838200" y="1524000"/>
          <a:ext cx="7467600" cy="4673881"/>
        </p:xfrm>
        <a:graphic>
          <a:graphicData uri="http://schemas.openxmlformats.org/drawingml/2006/table">
            <a:tbl>
              <a:tblPr/>
              <a:tblGrid>
                <a:gridCol w="2667000">
                  <a:extLst>
                    <a:ext uri="{9D8B030D-6E8A-4147-A177-3AD203B41FA5}">
                      <a16:colId xmlns:a16="http://schemas.microsoft.com/office/drawing/2014/main" val="20000"/>
                    </a:ext>
                  </a:extLst>
                </a:gridCol>
                <a:gridCol w="3970338">
                  <a:extLst>
                    <a:ext uri="{9D8B030D-6E8A-4147-A177-3AD203B41FA5}">
                      <a16:colId xmlns:a16="http://schemas.microsoft.com/office/drawing/2014/main" val="20001"/>
                    </a:ext>
                  </a:extLst>
                </a:gridCol>
                <a:gridCol w="830262">
                  <a:extLst>
                    <a:ext uri="{9D8B030D-6E8A-4147-A177-3AD203B41FA5}">
                      <a16:colId xmlns:a16="http://schemas.microsoft.com/office/drawing/2014/main" val="20002"/>
                    </a:ext>
                  </a:extLst>
                </a:gridCol>
              </a:tblGrid>
              <a:tr h="4617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accent3">
                              <a:lumMod val="50000"/>
                            </a:schemeClr>
                          </a:solidFill>
                          <a:effectLst/>
                          <a:latin typeface="Arial Narrow" panose="020B0606020202030204" pitchFamily="34" charset="0"/>
                        </a:rPr>
                        <a:t>Precept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accent3">
                              <a:lumMod val="50000"/>
                            </a:schemeClr>
                          </a:solidFill>
                          <a:effectLst/>
                          <a:latin typeface="Arial Narrow" panose="020B0606020202030204" pitchFamily="34" charset="0"/>
                        </a:rPr>
                        <a:t>What’s included?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accent3">
                              <a:lumMod val="50000"/>
                            </a:schemeClr>
                          </a:solidFill>
                          <a:effectLst/>
                          <a:latin typeface="Arial Narrow" panose="020B0606020202030204" pitchFamily="34" charset="0"/>
                        </a:rPr>
                        <a:t>Wt.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39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accent3">
                              <a:lumMod val="50000"/>
                            </a:schemeClr>
                          </a:solidFill>
                          <a:effectLst/>
                          <a:latin typeface="Arial Narrow" panose="020B0606020202030204" pitchFamily="34" charset="0"/>
                        </a:rPr>
                        <a:t>Performance rating and ROS</a:t>
                      </a:r>
                      <a:endParaRPr kumimoji="0" lang="en-US" sz="2200" b="0" i="0" u="none" strike="noStrike" cap="none" normalizeH="0" baseline="0" dirty="0" smtClean="0">
                        <a:ln>
                          <a:noFill/>
                        </a:ln>
                        <a:solidFill>
                          <a:schemeClr val="accent3">
                            <a:lumMod val="50000"/>
                          </a:schemeClr>
                        </a:solidFill>
                        <a:effectLst/>
                        <a:latin typeface="Arial Narrow" panose="020B0606020202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
                        </a:spcBef>
                        <a:spcAft>
                          <a:spcPct val="0"/>
                        </a:spcAft>
                        <a:buClrTx/>
                        <a:buSzTx/>
                        <a:buFontTx/>
                        <a:buNone/>
                        <a:tabLst/>
                      </a:pPr>
                      <a:r>
                        <a:rPr kumimoji="0" lang="en-US" sz="2200" b="0" i="0" u="none" strike="noStrike" cap="none" normalizeH="0" baseline="0" dirty="0" smtClean="0">
                          <a:ln>
                            <a:noFill/>
                          </a:ln>
                          <a:solidFill>
                            <a:schemeClr val="accent3">
                              <a:lumMod val="50000"/>
                            </a:schemeClr>
                          </a:solidFill>
                          <a:effectLst/>
                          <a:latin typeface="Arial Narrow" panose="020B0606020202030204" pitchFamily="34" charset="0"/>
                        </a:rPr>
                        <a:t>COERs, awards, ROS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accent3">
                              <a:lumMod val="50000"/>
                            </a:schemeClr>
                          </a:solidFill>
                          <a:effectLst/>
                          <a:latin typeface="Arial Narrow" panose="020B0606020202030204" pitchFamily="34"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528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accent3">
                              <a:lumMod val="50000"/>
                            </a:schemeClr>
                          </a:solidFill>
                          <a:effectLst/>
                          <a:latin typeface="Arial Narrow" panose="020B0606020202030204" pitchFamily="34" charset="0"/>
                        </a:rPr>
                        <a:t>Education, Training, &amp; Prof. Development</a:t>
                      </a:r>
                      <a:endParaRPr kumimoji="0" lang="en-US" sz="2200" b="0" i="0" u="none" strike="noStrike" cap="none" normalizeH="0" baseline="0" dirty="0" smtClean="0">
                        <a:ln>
                          <a:noFill/>
                        </a:ln>
                        <a:solidFill>
                          <a:schemeClr val="accent3">
                            <a:lumMod val="50000"/>
                          </a:schemeClr>
                        </a:solidFill>
                        <a:effectLst/>
                        <a:latin typeface="Arial Narrow" panose="020B0606020202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accent3">
                              <a:lumMod val="50000"/>
                            </a:schemeClr>
                          </a:solidFill>
                          <a:effectLst/>
                          <a:latin typeface="Arial Narrow" panose="020B0606020202030204" pitchFamily="34" charset="0"/>
                        </a:rPr>
                        <a:t>License, Advanced Degrees, Certifications, </a:t>
                      </a:r>
                      <a:r>
                        <a:rPr kumimoji="0" lang="en-US" sz="2200" b="0" i="0" u="none" strike="noStrike" cap="none" normalizeH="0" baseline="0" dirty="0" smtClean="0">
                          <a:ln>
                            <a:noFill/>
                          </a:ln>
                          <a:solidFill>
                            <a:schemeClr val="accent3">
                              <a:lumMod val="50000"/>
                            </a:schemeClr>
                          </a:solidFill>
                          <a:effectLst/>
                          <a:latin typeface="Arial Narrow" panose="020B0606020202030204" pitchFamily="34" charset="0"/>
                        </a:rPr>
                        <a:t>CEUs, Public Health and Leadership Training</a:t>
                      </a:r>
                      <a:endParaRPr kumimoji="0" lang="en-US" sz="2200" b="0" i="0" u="none" strike="noStrike" cap="none" normalizeH="0" baseline="0" dirty="0" smtClean="0">
                        <a:ln>
                          <a:noFill/>
                        </a:ln>
                        <a:solidFill>
                          <a:schemeClr val="accent3">
                            <a:lumMod val="50000"/>
                          </a:schemeClr>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accent3">
                              <a:lumMod val="50000"/>
                            </a:schemeClr>
                          </a:solidFill>
                          <a:effectLst/>
                          <a:latin typeface="Arial Narrow" panose="020B0606020202030204" pitchFamily="34"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44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accent3">
                              <a:lumMod val="50000"/>
                            </a:schemeClr>
                          </a:solidFill>
                          <a:effectLst/>
                          <a:latin typeface="Arial Narrow" panose="020B0606020202030204" pitchFamily="34" charset="0"/>
                        </a:rPr>
                        <a:t>Career Progression/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accent3">
                              <a:lumMod val="50000"/>
                            </a:schemeClr>
                          </a:solidFill>
                          <a:effectLst/>
                          <a:latin typeface="Arial Narrow" panose="020B0606020202030204" pitchFamily="34" charset="0"/>
                        </a:rPr>
                        <a:t>Potential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accent3">
                              <a:lumMod val="50000"/>
                            </a:schemeClr>
                          </a:solidFill>
                          <a:effectLst/>
                          <a:latin typeface="Arial Narrow" panose="020B0606020202030204" pitchFamily="34" charset="0"/>
                        </a:rPr>
                        <a:t>Increased responsibility, billet, mobility, collateral duties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accent3">
                              <a:lumMod val="50000"/>
                            </a:schemeClr>
                          </a:solidFill>
                          <a:effectLst/>
                          <a:latin typeface="Arial Narrow" panose="020B0606020202030204" pitchFamily="34" charset="0"/>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528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accent3">
                              <a:lumMod val="50000"/>
                            </a:schemeClr>
                          </a:solidFill>
                          <a:effectLst/>
                          <a:latin typeface="Arial Narrow" panose="020B0606020202030204" pitchFamily="34" charset="0"/>
                        </a:rPr>
                        <a:t>Prof. </a:t>
                      </a:r>
                      <a:r>
                        <a:rPr kumimoji="0" lang="en-US" sz="2200" b="0" i="0" u="none" strike="noStrike" cap="none" normalizeH="0" baseline="0" dirty="0" smtClean="0">
                          <a:ln>
                            <a:noFill/>
                          </a:ln>
                          <a:solidFill>
                            <a:schemeClr val="accent3">
                              <a:lumMod val="50000"/>
                            </a:schemeClr>
                          </a:solidFill>
                          <a:effectLst/>
                          <a:latin typeface="Arial Narrow" panose="020B0606020202030204" pitchFamily="34" charset="0"/>
                        </a:rPr>
                        <a:t>Contributions, basic readiness history, and service </a:t>
                      </a:r>
                      <a:r>
                        <a:rPr kumimoji="0" lang="en-US" sz="2200" b="0" i="0" u="none" strike="noStrike" cap="none" normalizeH="0" baseline="0" dirty="0" smtClean="0">
                          <a:ln>
                            <a:noFill/>
                          </a:ln>
                          <a:solidFill>
                            <a:schemeClr val="accent3">
                              <a:lumMod val="50000"/>
                            </a:schemeClr>
                          </a:solidFill>
                          <a:effectLst/>
                          <a:latin typeface="Arial Narrow" panose="020B0606020202030204" pitchFamily="34" charset="0"/>
                        </a:rPr>
                        <a:t>to the </a:t>
                      </a:r>
                      <a:r>
                        <a:rPr kumimoji="0" lang="en-US" sz="2200" b="0" i="0" u="none" strike="noStrike" cap="none" normalizeH="0" baseline="0" dirty="0" smtClean="0">
                          <a:ln>
                            <a:noFill/>
                          </a:ln>
                          <a:solidFill>
                            <a:schemeClr val="accent3">
                              <a:lumMod val="50000"/>
                            </a:schemeClr>
                          </a:solidFill>
                          <a:effectLst/>
                          <a:latin typeface="Arial Narrow" panose="020B0606020202030204" pitchFamily="34" charset="0"/>
                        </a:rPr>
                        <a:t>Corps</a:t>
                      </a:r>
                      <a:endParaRPr kumimoji="0" lang="en-US" sz="2200" b="0" i="0" u="none" strike="noStrike" cap="none" normalizeH="0" baseline="0" dirty="0" smtClean="0">
                        <a:ln>
                          <a:noFill/>
                        </a:ln>
                        <a:solidFill>
                          <a:schemeClr val="accent3">
                            <a:lumMod val="50000"/>
                          </a:schemeClr>
                        </a:solidFill>
                        <a:effectLst/>
                        <a:latin typeface="Arial Narrow" panose="020B060602020203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accent3">
                              <a:lumMod val="50000"/>
                            </a:schemeClr>
                          </a:solidFill>
                          <a:effectLst/>
                          <a:latin typeface="Arial Narrow" panose="020B0606020202030204" pitchFamily="34" charset="0"/>
                        </a:rPr>
                        <a:t>PAC, </a:t>
                      </a:r>
                      <a:r>
                        <a:rPr kumimoji="0" lang="en-US" sz="2200" b="0" i="0" u="none" strike="noStrike" cap="none" normalizeH="0" baseline="0" dirty="0" smtClean="0">
                          <a:ln>
                            <a:noFill/>
                          </a:ln>
                          <a:solidFill>
                            <a:schemeClr val="accent3">
                              <a:lumMod val="50000"/>
                            </a:schemeClr>
                          </a:solidFill>
                          <a:effectLst/>
                          <a:latin typeface="Arial Narrow" panose="020B0606020202030204" pitchFamily="34" charset="0"/>
                        </a:rPr>
                        <a:t>advisory groups, recruitment</a:t>
                      </a:r>
                      <a:r>
                        <a:rPr kumimoji="0" lang="en-US" sz="2200" b="0" i="0" u="none" strike="noStrike" cap="none" normalizeH="0" baseline="0" dirty="0" smtClean="0">
                          <a:ln>
                            <a:noFill/>
                          </a:ln>
                          <a:solidFill>
                            <a:schemeClr val="accent3">
                              <a:lumMod val="50000"/>
                            </a:schemeClr>
                          </a:solidFill>
                          <a:effectLst/>
                          <a:latin typeface="Arial Narrow" panose="020B0606020202030204" pitchFamily="34" charset="0"/>
                        </a:rPr>
                        <a:t>, mentoring, </a:t>
                      </a:r>
                      <a:r>
                        <a:rPr kumimoji="0" lang="en-US" sz="2200" b="0" i="0" u="none" strike="noStrike" cap="none" normalizeH="0" baseline="0" dirty="0" smtClean="0">
                          <a:ln>
                            <a:noFill/>
                          </a:ln>
                          <a:solidFill>
                            <a:schemeClr val="accent3">
                              <a:lumMod val="50000"/>
                            </a:schemeClr>
                          </a:solidFill>
                          <a:effectLst/>
                          <a:latin typeface="Arial Narrow" panose="020B0606020202030204" pitchFamily="34" charset="0"/>
                        </a:rPr>
                        <a:t>PHS </a:t>
                      </a:r>
                      <a:r>
                        <a:rPr kumimoji="0" lang="en-US" sz="2200" b="0" i="0" u="none" strike="noStrike" cap="none" normalizeH="0" baseline="0" dirty="0" smtClean="0">
                          <a:ln>
                            <a:noFill/>
                          </a:ln>
                          <a:solidFill>
                            <a:schemeClr val="accent3">
                              <a:lumMod val="50000"/>
                            </a:schemeClr>
                          </a:solidFill>
                          <a:effectLst/>
                          <a:latin typeface="Arial Narrow" panose="020B0606020202030204" pitchFamily="34" charset="0"/>
                        </a:rPr>
                        <a:t>support </a:t>
                      </a:r>
                      <a:r>
                        <a:rPr kumimoji="0" lang="en-US" sz="2200" b="0" i="0" u="none" strike="noStrike" cap="none" normalizeH="0" baseline="0" dirty="0" smtClean="0">
                          <a:ln>
                            <a:noFill/>
                          </a:ln>
                          <a:solidFill>
                            <a:schemeClr val="accent3">
                              <a:lumMod val="50000"/>
                            </a:schemeClr>
                          </a:solidFill>
                          <a:effectLst/>
                          <a:latin typeface="Arial Narrow" panose="020B0606020202030204" pitchFamily="34" charset="0"/>
                        </a:rPr>
                        <a:t>activities, BASIC READINESS</a:t>
                      </a:r>
                      <a:endParaRPr kumimoji="0" lang="en-US" sz="2200" b="0" i="0" u="none" strike="noStrike" cap="none" normalizeH="0" baseline="0" dirty="0" smtClean="0">
                        <a:ln>
                          <a:noFill/>
                        </a:ln>
                        <a:solidFill>
                          <a:schemeClr val="accent3">
                            <a:lumMod val="50000"/>
                          </a:schemeClr>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accent3">
                              <a:lumMod val="50000"/>
                            </a:schemeClr>
                          </a:solidFill>
                          <a:effectLst/>
                          <a:latin typeface="Arial Narrow" panose="020B0606020202030204" pitchFamily="34"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553200" cy="1371600"/>
          </a:xfrm>
        </p:spPr>
        <p:txBody>
          <a:bodyPr/>
          <a:lstStyle/>
          <a:p>
            <a:r>
              <a:rPr lang="en-US" sz="4000" dirty="0" smtClean="0"/>
              <a:t>Benchmarks: </a:t>
            </a:r>
            <a:br>
              <a:rPr lang="en-US" sz="4000" dirty="0" smtClean="0"/>
            </a:br>
            <a:r>
              <a:rPr lang="en-US" sz="4000" dirty="0" smtClean="0"/>
              <a:t>Common Pitfalls</a:t>
            </a:r>
            <a:endParaRPr lang="en-US" sz="4000" dirty="0"/>
          </a:p>
        </p:txBody>
      </p:sp>
      <p:sp>
        <p:nvSpPr>
          <p:cNvPr id="5" name="Content Placeholder 4"/>
          <p:cNvSpPr>
            <a:spLocks noGrp="1"/>
          </p:cNvSpPr>
          <p:nvPr>
            <p:ph idx="1"/>
          </p:nvPr>
        </p:nvSpPr>
        <p:spPr>
          <a:xfrm>
            <a:off x="1066800" y="1981200"/>
            <a:ext cx="7010400" cy="4297363"/>
          </a:xfrm>
        </p:spPr>
        <p:txBody>
          <a:bodyPr/>
          <a:lstStyle/>
          <a:p>
            <a:pPr>
              <a:spcAft>
                <a:spcPts val="600"/>
              </a:spcAft>
            </a:pPr>
            <a:r>
              <a:rPr lang="en-US" dirty="0" smtClean="0"/>
              <a:t>Awards</a:t>
            </a:r>
          </a:p>
          <a:p>
            <a:pPr>
              <a:spcAft>
                <a:spcPts val="1200"/>
              </a:spcAft>
            </a:pPr>
            <a:r>
              <a:rPr lang="en-US" dirty="0" smtClean="0"/>
              <a:t>Reviewing </a:t>
            </a:r>
            <a:r>
              <a:rPr lang="en-US" dirty="0" smtClean="0"/>
              <a:t>Official Statement</a:t>
            </a:r>
          </a:p>
          <a:p>
            <a:pPr>
              <a:spcAft>
                <a:spcPts val="1200"/>
              </a:spcAft>
            </a:pPr>
            <a:r>
              <a:rPr lang="en-US" dirty="0" smtClean="0"/>
              <a:t>Billet</a:t>
            </a:r>
          </a:p>
          <a:p>
            <a:pPr>
              <a:spcAft>
                <a:spcPts val="1200"/>
              </a:spcAft>
            </a:pPr>
            <a:r>
              <a:rPr lang="en-US" dirty="0" smtClean="0"/>
              <a:t>Mobility</a:t>
            </a:r>
          </a:p>
          <a:p>
            <a:pPr>
              <a:spcAft>
                <a:spcPts val="1200"/>
              </a:spcAft>
            </a:pPr>
            <a:r>
              <a:rPr lang="en-US" dirty="0" smtClean="0"/>
              <a:t>Officer Statement</a:t>
            </a:r>
          </a:p>
          <a:p>
            <a:pPr>
              <a:spcAft>
                <a:spcPts val="1200"/>
              </a:spcAft>
            </a:pPr>
            <a:r>
              <a:rPr lang="en-US" dirty="0" smtClean="0"/>
              <a:t>Commissioned </a:t>
            </a:r>
            <a:r>
              <a:rPr lang="en-US" dirty="0" smtClean="0"/>
              <a:t>Corps Activities</a:t>
            </a:r>
          </a:p>
        </p:txBody>
      </p:sp>
    </p:spTree>
    <p:extLst>
      <p:ext uri="{BB962C8B-B14F-4D97-AF65-F5344CB8AC3E}">
        <p14:creationId xmlns:p14="http://schemas.microsoft.com/office/powerpoint/2010/main" val="863659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p:spPr>
        <p:txBody>
          <a:bodyPr/>
          <a:lstStyle/>
          <a:p>
            <a:pPr marL="0" indent="0" algn="ctr">
              <a:buNone/>
            </a:pPr>
            <a:endParaRPr lang="en-US" sz="4800" dirty="0" smtClean="0"/>
          </a:p>
          <a:p>
            <a:pPr marL="0" indent="0" algn="ctr">
              <a:lnSpc>
                <a:spcPct val="130000"/>
              </a:lnSpc>
              <a:buNone/>
            </a:pPr>
            <a:r>
              <a:rPr lang="en-US" sz="4800" dirty="0" smtClean="0">
                <a:latin typeface="Georgia" panose="02040502050405020303" pitchFamily="18" charset="0"/>
              </a:rPr>
              <a:t>PURPOSEFUL</a:t>
            </a:r>
          </a:p>
          <a:p>
            <a:pPr marL="0" indent="0" algn="ctr">
              <a:lnSpc>
                <a:spcPct val="130000"/>
              </a:lnSpc>
              <a:buNone/>
            </a:pPr>
            <a:r>
              <a:rPr lang="en-US" sz="4800" dirty="0" smtClean="0">
                <a:latin typeface="Georgia" panose="02040502050405020303" pitchFamily="18" charset="0"/>
              </a:rPr>
              <a:t>PROMOTION DOCUMENTS</a:t>
            </a:r>
            <a:endParaRPr lang="en-US" sz="4800" dirty="0">
              <a:latin typeface="Georgia" panose="02040502050405020303" pitchFamily="18" charset="0"/>
            </a:endParaRPr>
          </a:p>
        </p:txBody>
      </p:sp>
    </p:spTree>
    <p:extLst>
      <p:ext uri="{BB962C8B-B14F-4D97-AF65-F5344CB8AC3E}">
        <p14:creationId xmlns:p14="http://schemas.microsoft.com/office/powerpoint/2010/main" val="3414659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571500" y="88900"/>
            <a:ext cx="8001000" cy="1210408"/>
          </a:xfrm>
        </p:spPr>
        <p:txBody>
          <a:bodyPr/>
          <a:lstStyle/>
          <a:p>
            <a:r>
              <a:rPr lang="en-US" sz="3800" dirty="0" smtClean="0"/>
              <a:t>Purposeful Promotion Documents</a:t>
            </a:r>
          </a:p>
        </p:txBody>
      </p:sp>
      <p:sp>
        <p:nvSpPr>
          <p:cNvPr id="3" name="Content Placeholder 2"/>
          <p:cNvSpPr>
            <a:spLocks noGrp="1"/>
          </p:cNvSpPr>
          <p:nvPr>
            <p:ph idx="1"/>
          </p:nvPr>
        </p:nvSpPr>
        <p:spPr>
          <a:xfrm>
            <a:off x="457200" y="2133600"/>
            <a:ext cx="8229600" cy="4222750"/>
          </a:xfrm>
        </p:spPr>
        <p:txBody>
          <a:bodyPr rtlCol="0">
            <a:normAutofit/>
          </a:bodyPr>
          <a:lstStyle/>
          <a:p>
            <a:pPr fontAlgn="auto">
              <a:spcBef>
                <a:spcPts val="1200"/>
              </a:spcBef>
              <a:spcAft>
                <a:spcPts val="0"/>
              </a:spcAft>
              <a:defRPr/>
            </a:pPr>
            <a:r>
              <a:rPr lang="en-US" dirty="0" smtClean="0"/>
              <a:t>Category format</a:t>
            </a:r>
          </a:p>
          <a:p>
            <a:pPr fontAlgn="auto">
              <a:spcBef>
                <a:spcPts val="1200"/>
              </a:spcBef>
              <a:spcAft>
                <a:spcPts val="0"/>
              </a:spcAft>
              <a:defRPr/>
            </a:pPr>
            <a:r>
              <a:rPr lang="en-US" dirty="0" smtClean="0"/>
              <a:t>Highlight important, impactful information </a:t>
            </a:r>
          </a:p>
          <a:p>
            <a:pPr fontAlgn="auto">
              <a:spcBef>
                <a:spcPts val="1200"/>
              </a:spcBef>
              <a:spcAft>
                <a:spcPts val="0"/>
              </a:spcAft>
              <a:defRPr/>
            </a:pPr>
            <a:r>
              <a:rPr lang="en-US" dirty="0" smtClean="0"/>
              <a:t>Streamline it to address the benchmarks</a:t>
            </a:r>
          </a:p>
          <a:p>
            <a:pPr fontAlgn="auto">
              <a:spcBef>
                <a:spcPts val="1200"/>
              </a:spcBef>
              <a:spcAft>
                <a:spcPts val="0"/>
              </a:spcAft>
              <a:defRPr/>
            </a:pPr>
            <a:r>
              <a:rPr lang="en-US" dirty="0" smtClean="0"/>
              <a:t>Consider the audience</a:t>
            </a:r>
          </a:p>
          <a:p>
            <a:pPr lvl="1" fontAlgn="auto">
              <a:spcBef>
                <a:spcPts val="1200"/>
              </a:spcBef>
              <a:spcAft>
                <a:spcPts val="0"/>
              </a:spcAft>
              <a:defRPr/>
            </a:pPr>
            <a:r>
              <a:rPr lang="en-US" dirty="0" smtClean="0"/>
              <a:t>Diversity of fields/expertise</a:t>
            </a:r>
          </a:p>
          <a:p>
            <a:pPr lvl="1" fontAlgn="auto">
              <a:spcBef>
                <a:spcPts val="1200"/>
              </a:spcBef>
              <a:spcAft>
                <a:spcPts val="0"/>
              </a:spcAft>
              <a:defRPr/>
            </a:pPr>
            <a:r>
              <a:rPr lang="en-US" dirty="0" smtClean="0"/>
              <a:t>Time constraints</a:t>
            </a:r>
          </a:p>
          <a:p>
            <a:pPr fontAlgn="auto">
              <a:spcBef>
                <a:spcPts val="1200"/>
              </a:spcBef>
              <a:spcAft>
                <a:spcPts val="0"/>
              </a:spcAft>
              <a:defRPr/>
            </a:pPr>
            <a:r>
              <a:rPr lang="en-US" dirty="0" smtClean="0"/>
              <a:t>Address job/career-related weaknesses</a:t>
            </a:r>
          </a:p>
          <a:p>
            <a:pPr fontAlgn="auto">
              <a:spcBef>
                <a:spcPts val="1200"/>
              </a:spcBef>
              <a:spcAft>
                <a:spcPts val="0"/>
              </a:spcAft>
              <a:defRPr/>
            </a:pPr>
            <a:r>
              <a:rPr lang="en-US" dirty="0" smtClean="0"/>
              <a:t>Back up statements with documentation</a:t>
            </a:r>
          </a:p>
        </p:txBody>
      </p:sp>
      <p:sp>
        <p:nvSpPr>
          <p:cNvPr id="32771" name="TextBox 3"/>
          <p:cNvSpPr txBox="1">
            <a:spLocks noChangeArrowheads="1"/>
          </p:cNvSpPr>
          <p:nvPr/>
        </p:nvSpPr>
        <p:spPr bwMode="auto">
          <a:xfrm>
            <a:off x="1936750" y="1310054"/>
            <a:ext cx="5270500" cy="584200"/>
          </a:xfrm>
          <a:prstGeom prst="rect">
            <a:avLst/>
          </a:prstGeom>
          <a:noFill/>
          <a:ln w="9525">
            <a:noFill/>
            <a:miter lim="800000"/>
            <a:headEnd/>
            <a:tailEnd/>
          </a:ln>
        </p:spPr>
        <p:txBody>
          <a:bodyPr>
            <a:spAutoFit/>
          </a:bodyPr>
          <a:lstStyle/>
          <a:p>
            <a:pPr algn="ctr"/>
            <a:r>
              <a:rPr lang="en-US" sz="3200" dirty="0">
                <a:solidFill>
                  <a:srgbClr val="0000FF"/>
                </a:solidFill>
                <a:latin typeface="Calibri" pitchFamily="34" charset="0"/>
              </a:rPr>
              <a:t>Curriculum Vitae (CV)</a:t>
            </a:r>
          </a:p>
        </p:txBody>
      </p:sp>
    </p:spTree>
    <p:extLst>
      <p:ext uri="{BB962C8B-B14F-4D97-AF65-F5344CB8AC3E}">
        <p14:creationId xmlns:p14="http://schemas.microsoft.com/office/powerpoint/2010/main" val="1059973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507104" cy="4419600"/>
          </a:xfrm>
        </p:spPr>
        <p:txBody>
          <a:bodyPr rtlCol="0">
            <a:normAutofit/>
          </a:bodyPr>
          <a:lstStyle/>
          <a:p>
            <a:pPr fontAlgn="auto">
              <a:spcAft>
                <a:spcPts val="0"/>
              </a:spcAft>
              <a:defRPr/>
            </a:pPr>
            <a:r>
              <a:rPr lang="en-US" dirty="0" smtClean="0"/>
              <a:t>One page document for officers to summarize:</a:t>
            </a:r>
          </a:p>
          <a:p>
            <a:pPr lvl="2" fontAlgn="auto">
              <a:lnSpc>
                <a:spcPct val="120000"/>
              </a:lnSpc>
              <a:spcBef>
                <a:spcPts val="500"/>
              </a:spcBef>
              <a:spcAft>
                <a:spcPts val="0"/>
              </a:spcAft>
              <a:defRPr/>
            </a:pPr>
            <a:r>
              <a:rPr lang="en-US" sz="2200" dirty="0" smtClean="0"/>
              <a:t>Your support of PHS activities</a:t>
            </a:r>
          </a:p>
          <a:p>
            <a:pPr lvl="2" fontAlgn="auto">
              <a:lnSpc>
                <a:spcPct val="120000"/>
              </a:lnSpc>
              <a:spcBef>
                <a:spcPts val="500"/>
              </a:spcBef>
              <a:spcAft>
                <a:spcPts val="0"/>
              </a:spcAft>
              <a:defRPr/>
            </a:pPr>
            <a:r>
              <a:rPr lang="en-US" sz="2200" dirty="0" smtClean="0"/>
              <a:t>Your commitment to visibility as an officer</a:t>
            </a:r>
          </a:p>
          <a:p>
            <a:pPr lvl="2" fontAlgn="auto">
              <a:spcBef>
                <a:spcPts val="500"/>
              </a:spcBef>
              <a:spcAft>
                <a:spcPts val="0"/>
              </a:spcAft>
              <a:defRPr/>
            </a:pPr>
            <a:r>
              <a:rPr lang="en-US" sz="2200" dirty="0" smtClean="0"/>
              <a:t>Your vision and expectations of  a career in the PHS Commissioned Corps, including commitment to the mission</a:t>
            </a:r>
          </a:p>
          <a:p>
            <a:pPr fontAlgn="auto">
              <a:lnSpc>
                <a:spcPct val="120000"/>
              </a:lnSpc>
              <a:spcBef>
                <a:spcPts val="1500"/>
              </a:spcBef>
              <a:spcAft>
                <a:spcPts val="0"/>
              </a:spcAft>
              <a:defRPr/>
            </a:pPr>
            <a:r>
              <a:rPr lang="en-US" dirty="0" smtClean="0"/>
              <a:t>Submitted through </a:t>
            </a:r>
            <a:r>
              <a:rPr lang="en-US" dirty="0" err="1" smtClean="0"/>
              <a:t>eDOCU</a:t>
            </a:r>
            <a:endParaRPr lang="en-US" dirty="0" smtClean="0"/>
          </a:p>
          <a:p>
            <a:pPr fontAlgn="auto">
              <a:lnSpc>
                <a:spcPct val="120000"/>
              </a:lnSpc>
              <a:spcBef>
                <a:spcPts val="1500"/>
              </a:spcBef>
              <a:spcAft>
                <a:spcPts val="0"/>
              </a:spcAft>
              <a:defRPr/>
            </a:pPr>
            <a:r>
              <a:rPr lang="en-US" dirty="0" smtClean="0"/>
              <a:t>Must be on the current year’s form</a:t>
            </a:r>
            <a:endParaRPr lang="en-US" b="1" dirty="0" smtClean="0"/>
          </a:p>
        </p:txBody>
      </p:sp>
      <p:sp>
        <p:nvSpPr>
          <p:cNvPr id="5" name="Title 1"/>
          <p:cNvSpPr txBox="1">
            <a:spLocks/>
          </p:cNvSpPr>
          <p:nvPr/>
        </p:nvSpPr>
        <p:spPr>
          <a:xfrm>
            <a:off x="609600" y="234950"/>
            <a:ext cx="7924800" cy="838200"/>
          </a:xfrm>
          <a:prstGeom prst="rect">
            <a:avLst/>
          </a:prstGeom>
        </p:spPr>
        <p:txBody>
          <a:bodyPr anchor="ctr">
            <a:normAutofit/>
          </a:bodyPr>
          <a:lstStyle/>
          <a:p>
            <a:pPr algn="ctr" fontAlgn="auto">
              <a:spcAft>
                <a:spcPts val="0"/>
              </a:spcAft>
              <a:defRPr/>
            </a:pPr>
            <a:r>
              <a:rPr lang="en-US" sz="4400" dirty="0" smtClean="0">
                <a:solidFill>
                  <a:schemeClr val="accent3">
                    <a:lumMod val="75000"/>
                  </a:schemeClr>
                </a:solidFill>
                <a:latin typeface="+mj-lt"/>
                <a:ea typeface="+mj-ea"/>
                <a:cs typeface="+mj-cs"/>
              </a:rPr>
              <a:t>Purposeful Promotion </a:t>
            </a:r>
            <a:r>
              <a:rPr lang="en-US" sz="4400" dirty="0">
                <a:solidFill>
                  <a:schemeClr val="accent3">
                    <a:lumMod val="75000"/>
                  </a:schemeClr>
                </a:solidFill>
                <a:latin typeface="+mj-lt"/>
                <a:ea typeface="+mj-ea"/>
                <a:cs typeface="+mj-cs"/>
              </a:rPr>
              <a:t>Documents</a:t>
            </a:r>
          </a:p>
        </p:txBody>
      </p:sp>
      <p:sp>
        <p:nvSpPr>
          <p:cNvPr id="34819" name="TextBox 5"/>
          <p:cNvSpPr txBox="1">
            <a:spLocks noChangeArrowheads="1"/>
          </p:cNvSpPr>
          <p:nvPr/>
        </p:nvSpPr>
        <p:spPr bwMode="auto">
          <a:xfrm>
            <a:off x="1866900" y="850900"/>
            <a:ext cx="5410200" cy="584200"/>
          </a:xfrm>
          <a:prstGeom prst="rect">
            <a:avLst/>
          </a:prstGeom>
          <a:noFill/>
          <a:ln w="9525">
            <a:noFill/>
            <a:miter lim="800000"/>
            <a:headEnd/>
            <a:tailEnd/>
          </a:ln>
        </p:spPr>
        <p:txBody>
          <a:bodyPr>
            <a:spAutoFit/>
          </a:bodyPr>
          <a:lstStyle/>
          <a:p>
            <a:pPr algn="ctr"/>
            <a:r>
              <a:rPr lang="en-US" sz="3200" dirty="0">
                <a:solidFill>
                  <a:srgbClr val="0000FF"/>
                </a:solidFill>
                <a:latin typeface="Calibri" pitchFamily="34" charset="0"/>
              </a:rPr>
              <a:t>Officer Statement (OS)</a:t>
            </a:r>
          </a:p>
        </p:txBody>
      </p:sp>
    </p:spTree>
    <p:extLst>
      <p:ext uri="{BB962C8B-B14F-4D97-AF65-F5344CB8AC3E}">
        <p14:creationId xmlns:p14="http://schemas.microsoft.com/office/powerpoint/2010/main" val="2768599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IHS gray banner">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HS gray banner" id="{610493E9-B931-440D-B9BE-E147227832C9}" vid="{1700A35F-FFB5-45E6-BBFC-9D27593F508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IHS gray banner</Template>
  <TotalTime>15998</TotalTime>
  <Words>3610</Words>
  <Application>Microsoft Office PowerPoint</Application>
  <PresentationFormat>On-screen Show (4:3)</PresentationFormat>
  <Paragraphs>359</Paragraphs>
  <Slides>34</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Arial Narrow</vt:lpstr>
      <vt:lpstr>Bookman Old Style</vt:lpstr>
      <vt:lpstr>Calibri</vt:lpstr>
      <vt:lpstr>Garamond</vt:lpstr>
      <vt:lpstr>Georgia</vt:lpstr>
      <vt:lpstr>Times New Roman</vt:lpstr>
      <vt:lpstr>Wingdings</vt:lpstr>
      <vt:lpstr>IHS gray banner</vt:lpstr>
      <vt:lpstr>Preparing for Promotion Success</vt:lpstr>
      <vt:lpstr>Agenda</vt:lpstr>
      <vt:lpstr>PowerPoint Presentation</vt:lpstr>
      <vt:lpstr>The Benchmarks</vt:lpstr>
      <vt:lpstr>Promotion Precepts (Applicable to All Competitive Promotions)</vt:lpstr>
      <vt:lpstr>Benchmarks:  Common Pitfalls</vt:lpstr>
      <vt:lpstr>PowerPoint Presentation</vt:lpstr>
      <vt:lpstr>Purposeful Promotion Documents</vt:lpstr>
      <vt:lpstr>PowerPoint Presentation</vt:lpstr>
      <vt:lpstr>PowerPoint Presentation</vt:lpstr>
      <vt:lpstr>Purposeful Promotion Documents</vt:lpstr>
      <vt:lpstr>Purposeful Promotion Documents</vt:lpstr>
      <vt:lpstr>Purposeful Promotion Documents</vt:lpstr>
      <vt:lpstr>Purposeful Promotion Documents</vt:lpstr>
      <vt:lpstr>Purposeful Promotion Documents</vt:lpstr>
      <vt:lpstr>Purposeful Promotion Documents</vt:lpstr>
      <vt:lpstr>Purposeful Promotion Documents</vt:lpstr>
      <vt:lpstr>PowerPoint Presentation</vt:lpstr>
      <vt:lpstr>Purposeful Promotion Documents</vt:lpstr>
      <vt:lpstr>Purposeful Promotion Documents</vt:lpstr>
      <vt:lpstr>Purposeful Promotion Documents</vt:lpstr>
      <vt:lpstr>Purposeful Promotion Documents</vt:lpstr>
      <vt:lpstr>PowerPoint Presentation</vt:lpstr>
      <vt:lpstr>Administrative Requirements</vt:lpstr>
      <vt:lpstr>PowerPoint Presentation</vt:lpstr>
      <vt:lpstr>PowerPoint Presentation</vt:lpstr>
      <vt:lpstr>Additional Tips to Take Away</vt:lpstr>
      <vt:lpstr>Tips to Prepare</vt:lpstr>
      <vt:lpstr>Tips to Prepare</vt:lpstr>
      <vt:lpstr>Tips to Prepare</vt:lpstr>
      <vt:lpstr>Where to Find Help</vt:lpstr>
      <vt:lpstr>Where to Find Help</vt:lpstr>
      <vt:lpstr>Summary</vt:lpstr>
      <vt:lpstr>PowerPoint Presentation</vt:lpstr>
    </vt:vector>
  </TitlesOfParts>
  <Company>DHHS/DCP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2004 Promotion Process</dc:title>
  <dc:creator>Meta Timmons</dc:creator>
  <cp:lastModifiedBy>Mtungwa, Angela (IHS/HQ)</cp:lastModifiedBy>
  <cp:revision>510</cp:revision>
  <dcterms:created xsi:type="dcterms:W3CDTF">2004-01-12T20:43:25Z</dcterms:created>
  <dcterms:modified xsi:type="dcterms:W3CDTF">2019-11-04T20:54:15Z</dcterms:modified>
</cp:coreProperties>
</file>