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  <p:sldMasterId id="2147483797" r:id="rId2"/>
  </p:sldMasterIdLst>
  <p:notesMasterIdLst>
    <p:notesMasterId r:id="rId12"/>
  </p:notesMasterIdLst>
  <p:sldIdLst>
    <p:sldId id="256" r:id="rId3"/>
    <p:sldId id="297" r:id="rId4"/>
    <p:sldId id="308" r:id="rId5"/>
    <p:sldId id="305" r:id="rId6"/>
    <p:sldId id="268" r:id="rId7"/>
    <p:sldId id="302" r:id="rId8"/>
    <p:sldId id="303" r:id="rId9"/>
    <p:sldId id="309" r:id="rId10"/>
    <p:sldId id="29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C71B9-D064-4667-BA55-F6B10C84B52E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FF13C-B07A-4D22-B187-568BAA38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physicalactivity/downloads/unfit-to-serve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dhdsp/maps/dtm/images/heart-image.jp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dhdsp/maps/dtm/images/heart-image.jp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CDC. (2017).  Unfit for Duty.  Retrieved at: </a:t>
            </a:r>
            <a:r>
              <a:rPr lang="en-US" dirty="0">
                <a:hlinkClick r:id="rId3"/>
              </a:rPr>
              <a:t>https://www.cdc.gov/physicalactivity/downloads/unfit-to-serve.pdf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7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YOU DETERMINE how much intensity you are exercising with? One way is by your Heart Rate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Image retrieved at: </a:t>
            </a:r>
            <a:r>
              <a:rPr lang="en-US" sz="1200" dirty="0">
                <a:hlinkClick r:id="rId3"/>
              </a:rPr>
              <a:t>https://www.cdc.gov/dhdsp/maps/dtm/images/heart-image.jpg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37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Image retrieved at: </a:t>
            </a:r>
            <a:r>
              <a:rPr lang="en-US" sz="1200" dirty="0">
                <a:hlinkClick r:id="rId3"/>
              </a:rPr>
              <a:t>https://www.cdc.gov/dhdsp/maps/dtm/images/heart-image.jpg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CDC. (2015).  Target Heart Rate and Estimated Maximum Heart Rate. Retrieved at: https://www.cdc.gov/physicalactivity/basics/measuring/heartrate.htm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ffectLst/>
              </a:rPr>
              <a:t>The </a:t>
            </a:r>
            <a:r>
              <a:rPr lang="en-US" b="1" dirty="0">
                <a:effectLst/>
              </a:rPr>
              <a:t>talk test</a:t>
            </a:r>
            <a:r>
              <a:rPr lang="en-US" dirty="0">
                <a:effectLst/>
              </a:rPr>
              <a:t> is a simple way to measure relative intensity. In general, if you're doing moderate-intensity activity you can talk, but not sing, during the activity. If you're doing vigorous-intensity activity, you will not be able to say more than a few words without pausing for a breath.</a:t>
            </a:r>
            <a:endParaRPr lang="en-US" sz="1200" dirty="0"/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should my heart rate be DURING AEROBIC EXERCISE?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general, you want to exercise between 50% and 85% of your maximum heart rate for cardiovascular benefits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calculate: (220-age) x 0.50 , for 50% of max. heart rate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 (220-age) x 0.85, for 85% of max. heart rate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just starting to exercise, aim for the lower range of this (about 50% of max. heart rate)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 moderate intensity workout, aim a little higher (50-69% of max. heart rate)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 higher intensity workout, aim for 70-89% of your maximum heart rate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According to the American Heart Association, most people can gradually work up to exercising comfortably at 85% of their max. heart rate after a few months of regular exercise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4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6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2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87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25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9732" y="445269"/>
            <a:ext cx="1017068" cy="10523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2030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45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53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4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06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12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7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1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63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20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0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5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1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1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3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4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3F80-32B9-4C1D-A2B4-0EB7DFBB800B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28591-5169-48EB-A367-95B516FBC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4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F83F978-65EE-4C40-89A3-62FED67A7730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0DF390F-1049-478D-8A54-38D1FE9F66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0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rinaldi.a@gmail.com" TargetMode="External"/><Relationship Id="rId2" Type="http://schemas.openxmlformats.org/officeDocument/2006/relationships/hyperlink" Target="mailto:C1stevens@bop.gov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hyperlink" Target="https://www.surveymonkey.com/r/PHS_EXER_SIGN-U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rinaldi.a@gmail.com" TargetMode="External"/><Relationship Id="rId2" Type="http://schemas.openxmlformats.org/officeDocument/2006/relationships/hyperlink" Target="mailto:C1stevens@bop.gov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CBBEBC5-7371-4F92-AD7C-9F1D37BF7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1236" y="5051405"/>
            <a:ext cx="3084444" cy="5856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By:  CDR Clara Stevens and CDR Michael Rinaldi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97277F0-DB38-4BAC-8D76-70B29B80B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691902"/>
          </a:xfrm>
        </p:spPr>
        <p:txBody>
          <a:bodyPr>
            <a:normAutofit fontScale="90000"/>
          </a:bodyPr>
          <a:lstStyle/>
          <a:p>
            <a:r>
              <a:rPr lang="en-US" dirty="0"/>
              <a:t>USPHS Exercise Challenge</a:t>
            </a:r>
            <a:br>
              <a:rPr lang="en-US" dirty="0"/>
            </a:br>
            <a:r>
              <a:rPr lang="en-US" sz="3600" dirty="0"/>
              <a:t>Are you CORPS Strong?</a:t>
            </a:r>
            <a:r>
              <a:rPr lang="en-US" dirty="0"/>
              <a:t>	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BB0A70-B1E4-4E1B-AEF3-AA5FCAAD51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99719" y="424070"/>
            <a:ext cx="1992317" cy="1968410"/>
          </a:xfrm>
          <a:prstGeom prst="ellipse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2190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7EFD-EC5D-411C-82B2-DD38AE7F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31" y="408374"/>
            <a:ext cx="7030861" cy="1039427"/>
          </a:xfrm>
        </p:spPr>
        <p:txBody>
          <a:bodyPr>
            <a:normAutofit/>
          </a:bodyPr>
          <a:lstStyle/>
          <a:p>
            <a:r>
              <a:rPr lang="en-US" dirty="0"/>
              <a:t>USPHS Exercise Challenge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9206B2-2BFD-4B52-A1A8-859257ED36F8}"/>
              </a:ext>
            </a:extLst>
          </p:cNvPr>
          <p:cNvSpPr txBox="1"/>
          <p:nvPr/>
        </p:nvSpPr>
        <p:spPr>
          <a:xfrm>
            <a:off x="346708" y="1814732"/>
            <a:ext cx="845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0DC0714-C36A-4CFD-B791-A8712B2A65B5}"/>
              </a:ext>
            </a:extLst>
          </p:cNvPr>
          <p:cNvSpPr txBox="1">
            <a:spLocks/>
          </p:cNvSpPr>
          <p:nvPr/>
        </p:nvSpPr>
        <p:spPr>
          <a:xfrm>
            <a:off x="100095" y="1550964"/>
            <a:ext cx="5394892" cy="600183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297" indent="0">
              <a:buNone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the USPHS Exercise Challenge?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645068-AAA0-4D84-88AF-8245EEED0788}"/>
              </a:ext>
            </a:extLst>
          </p:cNvPr>
          <p:cNvSpPr txBox="1">
            <a:spLocks/>
          </p:cNvSpPr>
          <p:nvPr/>
        </p:nvSpPr>
        <p:spPr>
          <a:xfrm>
            <a:off x="5461077" y="1885779"/>
            <a:ext cx="3497393" cy="631153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297" indent="0">
              <a:buNone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does it start?</a:t>
            </a: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864334A1-3919-44D6-BB1D-08418553496B}"/>
              </a:ext>
            </a:extLst>
          </p:cNvPr>
          <p:cNvSpPr txBox="1">
            <a:spLocks/>
          </p:cNvSpPr>
          <p:nvPr/>
        </p:nvSpPr>
        <p:spPr>
          <a:xfrm>
            <a:off x="100094" y="2066774"/>
            <a:ext cx="5199807" cy="277189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Challenge consists of exercising at least 150 minutes at a </a:t>
            </a: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moderate-intensity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for 10 weeks out 12 weeks.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Officers that exercise at least 150 minutes for 10 or more weeks will receive a Letter of Appreciation.  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966AFBAD-F466-435B-A038-3ED8C62384D4}"/>
              </a:ext>
            </a:extLst>
          </p:cNvPr>
          <p:cNvSpPr txBox="1">
            <a:spLocks/>
          </p:cNvSpPr>
          <p:nvPr/>
        </p:nvSpPr>
        <p:spPr>
          <a:xfrm>
            <a:off x="5461800" y="2331008"/>
            <a:ext cx="3335495" cy="47068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ClrTx/>
              <a:buNone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January 4</a:t>
            </a:r>
            <a:r>
              <a:rPr lang="en-US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– March 28</a:t>
            </a:r>
            <a:r>
              <a:rPr lang="en-US" b="1" baseline="30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F65ABFC2-3B1A-4FAA-B132-2706A2119BFF}"/>
              </a:ext>
            </a:extLst>
          </p:cNvPr>
          <p:cNvSpPr txBox="1">
            <a:spLocks/>
          </p:cNvSpPr>
          <p:nvPr/>
        </p:nvSpPr>
        <p:spPr>
          <a:xfrm>
            <a:off x="5542025" y="4295677"/>
            <a:ext cx="3335495" cy="7342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How do I Join?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Complete this short survey to sign up: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ontent Placeholder 13">
            <a:extLst>
              <a:ext uri="{FF2B5EF4-FFF2-40B4-BE49-F238E27FC236}">
                <a16:creationId xmlns:a16="http://schemas.microsoft.com/office/drawing/2014/main" id="{D15573FE-551B-44DD-858A-46A17C5827D2}"/>
              </a:ext>
            </a:extLst>
          </p:cNvPr>
          <p:cNvSpPr txBox="1">
            <a:spLocks/>
          </p:cNvSpPr>
          <p:nvPr/>
        </p:nvSpPr>
        <p:spPr>
          <a:xfrm>
            <a:off x="5088834" y="5647600"/>
            <a:ext cx="4055165" cy="13701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Contact CDR Clara Stevens or </a:t>
            </a:r>
          </a:p>
          <a:p>
            <a:pPr marL="0" indent="0" algn="ctr"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CDR Michael Rinaldi if you have questions:</a:t>
            </a:r>
          </a:p>
          <a:p>
            <a:pPr marL="0" indent="0" algn="ctr">
              <a:buNone/>
            </a:pP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C1stevens@bop.gov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3600" b="0" i="0" dirty="0">
                <a:solidFill>
                  <a:srgbClr val="1155CC"/>
                </a:solidFill>
                <a:effectLst/>
                <a:latin typeface="Segoe UI" panose="020B0502040204020203" pitchFamily="34" charset="0"/>
                <a:hlinkClick r:id="rId3"/>
              </a:rPr>
              <a:t>michael.rinaldi.a@gmail.com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C0E33B27-CBB4-42E6-9711-2498E4C3EC12}"/>
              </a:ext>
            </a:extLst>
          </p:cNvPr>
          <p:cNvSpPr/>
          <p:nvPr/>
        </p:nvSpPr>
        <p:spPr>
          <a:xfrm>
            <a:off x="234064" y="4999060"/>
            <a:ext cx="225288" cy="183297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5A13B-20BC-4808-8C32-3E1B81B44E20}"/>
              </a:ext>
            </a:extLst>
          </p:cNvPr>
          <p:cNvSpPr txBox="1"/>
          <p:nvPr/>
        </p:nvSpPr>
        <p:spPr>
          <a:xfrm>
            <a:off x="459353" y="4838667"/>
            <a:ext cx="46294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can not carry over points from one week to the next.  The goal is to engage in regular physical activity on a consistent basis. 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22FBD28C-8125-4D23-803B-A9F8922C8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76" y="4653869"/>
            <a:ext cx="3236553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https://www.surveymonkey.com/r/PHS_EXER_SIGN-UP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37986A-170F-4CB7-9C76-B121A4492F9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09183" y="222011"/>
            <a:ext cx="1482090" cy="1393543"/>
          </a:xfrm>
          <a:prstGeom prst="ellipse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895CFBB7-E032-4F24-9BFD-D6BF68ECFFF8}"/>
              </a:ext>
            </a:extLst>
          </p:cNvPr>
          <p:cNvSpPr/>
          <p:nvPr/>
        </p:nvSpPr>
        <p:spPr>
          <a:xfrm rot="6953690">
            <a:off x="8190553" y="3722588"/>
            <a:ext cx="795130" cy="62731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01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617" y="119271"/>
            <a:ext cx="5440069" cy="1027866"/>
          </a:xfrm>
        </p:spPr>
        <p:txBody>
          <a:bodyPr>
            <a:normAutofit/>
          </a:bodyPr>
          <a:lstStyle/>
          <a:p>
            <a:r>
              <a:rPr lang="en-US" dirty="0"/>
              <a:t>Why 150 Minutes?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37C4E66-81D8-4C6E-B2E5-DB77F9118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499" y="834125"/>
            <a:ext cx="6670866" cy="774530"/>
          </a:xfrm>
        </p:spPr>
        <p:txBody>
          <a:bodyPr>
            <a:noAutofit/>
          </a:bodyPr>
          <a:lstStyle/>
          <a:p>
            <a:r>
              <a:rPr lang="en-US" sz="2600" dirty="0"/>
              <a:t>According to the 2018 HHS Activity Guidelines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F91F80A-5DB4-42E1-BADE-36B79BDF0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499" y="1880385"/>
            <a:ext cx="5875736" cy="496442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Adults should do at least </a:t>
            </a:r>
            <a:r>
              <a:rPr lang="en-US" sz="2400" b="1" dirty="0"/>
              <a:t>150 to 300 minutes a week of moderate-intensity</a:t>
            </a:r>
            <a:r>
              <a:rPr lang="en-US" sz="2400" dirty="0"/>
              <a:t>, or 75 minutes to 150 minutes of vigorous-intensity aerobic physical activity, or an equivalent combination of moderate/vigorous-intensity aerobic activity. </a:t>
            </a:r>
          </a:p>
          <a:p>
            <a:pPr marL="0" indent="0">
              <a:buNone/>
            </a:pPr>
            <a:r>
              <a:rPr lang="en-US" sz="1575" dirty="0"/>
              <a:t>*</a:t>
            </a:r>
            <a:r>
              <a:rPr lang="en-US" sz="1800" dirty="0"/>
              <a:t>Additional health benefits are gained by engaging in activity beyond  the equivalent of 300 minutes of moderate-intensity activity  a week.</a:t>
            </a:r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r>
              <a:rPr lang="en-US" sz="2400" dirty="0"/>
              <a:t>Adults should also do muscle-strengthening activities of moderate or greater intensity and that involve all major muscle groups on 2 or more days a week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2" name="Content Placeholder 21" descr="A person holding a sign posing for the camera&#10;&#10;Description automatically generated">
            <a:extLst>
              <a:ext uri="{FF2B5EF4-FFF2-40B4-BE49-F238E27FC236}">
                <a16:creationId xmlns:a16="http://schemas.microsoft.com/office/drawing/2014/main" id="{BD9D24C8-3D17-4BCB-88CC-F3EA4FDAA91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835" y="1831634"/>
            <a:ext cx="2910666" cy="3640691"/>
          </a:xfrm>
        </p:spPr>
      </p:pic>
    </p:spTree>
    <p:extLst>
      <p:ext uri="{BB962C8B-B14F-4D97-AF65-F5344CB8AC3E}">
        <p14:creationId xmlns:p14="http://schemas.microsoft.com/office/powerpoint/2010/main" val="276008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DCBD8D82-61FA-40BA-9AE1-D39F546CFC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24" y="1139687"/>
            <a:ext cx="8510623" cy="44136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CA081B-2E38-4BA2-BE63-095F0400965C}"/>
              </a:ext>
            </a:extLst>
          </p:cNvPr>
          <p:cNvSpPr txBox="1"/>
          <p:nvPr/>
        </p:nvSpPr>
        <p:spPr>
          <a:xfrm>
            <a:off x="-33579" y="5814809"/>
            <a:ext cx="9144000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**Almost 1 in 5 children and more than 1 in 3 adults in the U.S. struggle with obesity**</a:t>
            </a:r>
          </a:p>
          <a:p>
            <a:pPr algn="ctr"/>
            <a:r>
              <a:rPr lang="en-US" sz="1500" b="1" dirty="0"/>
              <a:t>**Only half of adults and about one quarter of youth get recommended amounts of aerobic physical activity** </a:t>
            </a:r>
          </a:p>
          <a:p>
            <a:pPr algn="ctr"/>
            <a:r>
              <a:rPr lang="en-US" sz="1500" dirty="0"/>
              <a:t>**Nearly 1 in 4 young adults are too heavy to serve in our military**</a:t>
            </a:r>
          </a:p>
          <a:p>
            <a:endParaRPr lang="en-US" sz="13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47526E-436F-4C8B-B40C-2DE9AA8963D0}"/>
              </a:ext>
            </a:extLst>
          </p:cNvPr>
          <p:cNvSpPr/>
          <p:nvPr/>
        </p:nvSpPr>
        <p:spPr>
          <a:xfrm>
            <a:off x="0" y="378286"/>
            <a:ext cx="9144000" cy="55862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300" dirty="0">
                <a:solidFill>
                  <a:schemeClr val="bg1"/>
                </a:solidFill>
              </a:rPr>
              <a:t>Fit for Duty?</a:t>
            </a:r>
          </a:p>
        </p:txBody>
      </p:sp>
    </p:spTree>
    <p:extLst>
      <p:ext uri="{BB962C8B-B14F-4D97-AF65-F5344CB8AC3E}">
        <p14:creationId xmlns:p14="http://schemas.microsoft.com/office/powerpoint/2010/main" val="22015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075911" y="2417144"/>
            <a:ext cx="6858000" cy="706178"/>
          </a:xfrm>
        </p:spPr>
        <p:txBody>
          <a:bodyPr>
            <a:normAutofit/>
          </a:bodyPr>
          <a:lstStyle/>
          <a:p>
            <a:r>
              <a:rPr lang="en-US" sz="2250" b="1" dirty="0">
                <a:solidFill>
                  <a:srgbClr val="002060"/>
                </a:solidFill>
              </a:rPr>
              <a:t>    </a:t>
            </a:r>
            <a:r>
              <a:rPr lang="en-US" sz="3200" b="1" dirty="0">
                <a:solidFill>
                  <a:srgbClr val="002060"/>
                </a:solidFill>
              </a:rPr>
              <a:t>USPHS Service Weight Standards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CC99F0A-9A87-49A8-8DE3-681E9A0CD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832559"/>
              </p:ext>
            </p:extLst>
          </p:nvPr>
        </p:nvGraphicFramePr>
        <p:xfrm>
          <a:off x="829271" y="654925"/>
          <a:ext cx="3619636" cy="55393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17">
                  <a:extLst>
                    <a:ext uri="{9D8B030D-6E8A-4147-A177-3AD203B41FA5}">
                      <a16:colId xmlns:a16="http://schemas.microsoft.com/office/drawing/2014/main" val="1000346964"/>
                    </a:ext>
                  </a:extLst>
                </a:gridCol>
                <a:gridCol w="2095619">
                  <a:extLst>
                    <a:ext uri="{9D8B030D-6E8A-4147-A177-3AD203B41FA5}">
                      <a16:colId xmlns:a16="http://schemas.microsoft.com/office/drawing/2014/main" val="4233122755"/>
                    </a:ext>
                  </a:extLst>
                </a:gridCol>
              </a:tblGrid>
              <a:tr h="788127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Height (inches)</a:t>
                      </a:r>
                    </a:p>
                  </a:txBody>
                  <a:tcPr marL="68580" marR="68580" marT="34290" marB="3429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BMI 19.0 – 27.5 </a:t>
                      </a:r>
                    </a:p>
                    <a:p>
                      <a:pPr algn="ctr"/>
                      <a:r>
                        <a:rPr lang="en-US" sz="2000" b="0" dirty="0"/>
                        <a:t>(Weight in pounds)</a:t>
                      </a:r>
                    </a:p>
                  </a:txBody>
                  <a:tcPr marL="68580" marR="68580" marT="34290" marB="3429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58368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58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91 – 131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1009575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59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94 – 136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0279566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97 – 141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74080008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100 – 145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8094386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104 – 150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03726598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107 – 155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58497135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110 – 160 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11277776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114 – 165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48792183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117 – 170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70370845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121 – 175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94720970"/>
                  </a:ext>
                </a:extLst>
              </a:tr>
              <a:tr h="41421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125 – 180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5533593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70383D9-FF89-44FE-9507-B7E91FEA4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86900"/>
              </p:ext>
            </p:extLst>
          </p:nvPr>
        </p:nvGraphicFramePr>
        <p:xfrm>
          <a:off x="4572000" y="658767"/>
          <a:ext cx="3619636" cy="55413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85827">
                  <a:extLst>
                    <a:ext uri="{9D8B030D-6E8A-4147-A177-3AD203B41FA5}">
                      <a16:colId xmlns:a16="http://schemas.microsoft.com/office/drawing/2014/main" val="613089910"/>
                    </a:ext>
                  </a:extLst>
                </a:gridCol>
                <a:gridCol w="2133809">
                  <a:extLst>
                    <a:ext uri="{9D8B030D-6E8A-4147-A177-3AD203B41FA5}">
                      <a16:colId xmlns:a16="http://schemas.microsoft.com/office/drawing/2014/main" val="124393517"/>
                    </a:ext>
                  </a:extLst>
                </a:gridCol>
              </a:tblGrid>
              <a:tr h="98450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Height (inches)</a:t>
                      </a:r>
                    </a:p>
                  </a:txBody>
                  <a:tcPr marL="68580" marR="68580" marT="34290" marB="3429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BMI 19.0 – 27.5 </a:t>
                      </a:r>
                    </a:p>
                    <a:p>
                      <a:pPr algn="ctr"/>
                      <a:r>
                        <a:rPr lang="en-US" sz="2000" b="0" dirty="0"/>
                        <a:t>(Weight in pounds)</a:t>
                      </a:r>
                    </a:p>
                  </a:txBody>
                  <a:tcPr marL="68580" marR="68580" marT="34290" marB="3429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87626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69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128 – 186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86778236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132 – 191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42704443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136 – 197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18091900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140 – 202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84925917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144 – 208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9166352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148 – 214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24092165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152 – 220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86693011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156 – 225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43886985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160 – 231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58035410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164 – 237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76908825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79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168 – 244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570837"/>
                  </a:ext>
                </a:extLst>
              </a:tr>
              <a:tr h="379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80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</a:rPr>
                        <a:t>173 – 250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38962889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16DBE1B-15C6-4686-87E3-3D573C57F6F7}"/>
              </a:ext>
            </a:extLst>
          </p:cNvPr>
          <p:cNvSpPr/>
          <p:nvPr/>
        </p:nvSpPr>
        <p:spPr>
          <a:xfrm>
            <a:off x="2983426" y="5965208"/>
            <a:ext cx="2647059" cy="73866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n-US" sz="225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1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Effective  10/01/18</a:t>
            </a:r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DDE812-FA40-497C-9B95-4192CD2E68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7" r="26209" b="-1"/>
          <a:stretch/>
        </p:blipFill>
        <p:spPr>
          <a:xfrm>
            <a:off x="0" y="1506614"/>
            <a:ext cx="3476678" cy="5143493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7A2AA6-7C39-4458-B5C7-DF665DE5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8511"/>
            <a:ext cx="5527397" cy="964620"/>
          </a:xfrm>
        </p:spPr>
        <p:txBody>
          <a:bodyPr vert="horz" lIns="68580" tIns="34290" rIns="68580" bIns="34290" rtlCol="0" anchor="b">
            <a:normAutofit fontScale="90000"/>
          </a:bodyPr>
          <a:lstStyle/>
          <a:p>
            <a:r>
              <a:rPr lang="en-US" sz="3900" b="1" dirty="0"/>
              <a:t>How to Determine Intensity?</a:t>
            </a:r>
            <a:br>
              <a:rPr lang="en-US" sz="3900" b="1" dirty="0"/>
            </a:br>
            <a:r>
              <a:rPr lang="en-US" sz="3300" b="1" dirty="0">
                <a:solidFill>
                  <a:srgbClr val="C00000"/>
                </a:solidFill>
              </a:rPr>
              <a:t>Find Your Target Heart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C5358-7706-40FA-A2F5-482BE9FAA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6602" y="1506614"/>
            <a:ext cx="5527398" cy="4584779"/>
          </a:xfrm>
        </p:spPr>
        <p:txBody>
          <a:bodyPr vert="horz" lIns="68580" tIns="34290" rIns="68580" bIns="34290" rtlCol="0">
            <a:normAutofit/>
          </a:bodyPr>
          <a:lstStyle/>
          <a:p>
            <a:pPr marL="34290" indent="0">
              <a:buNone/>
            </a:pPr>
            <a:r>
              <a:rPr lang="en-US" b="1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What is normal RESTING heart rate?</a:t>
            </a:r>
          </a:p>
          <a:p>
            <a:pPr marL="3429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Average resting heart rates (taken after a good night’s sleep and before getting out of bed) are:</a:t>
            </a:r>
          </a:p>
          <a:p>
            <a:pPr lvl="0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60-100 beats per minute for adults and children 10 years and older</a:t>
            </a:r>
          </a:p>
          <a:p>
            <a:pPr lvl="0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40-60 beats per minute for well-trained athletes</a:t>
            </a:r>
          </a:p>
          <a:p>
            <a:pPr marL="34290" indent="0">
              <a:buNone/>
            </a:pPr>
            <a:endParaRPr lang="en-US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34290" indent="0">
              <a:buNone/>
            </a:pPr>
            <a:r>
              <a:rPr lang="en-US" sz="2000" b="1" dirty="0">
                <a:solidFill>
                  <a:schemeClr val="tx1">
                    <a:lumMod val="50000"/>
                  </a:schemeClr>
                </a:solidFill>
              </a:rPr>
              <a:t>HOW TO FIND:  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Gently press down on the inside of your wrist (just below your thumb) until you feel your pulse. </a:t>
            </a:r>
          </a:p>
          <a:p>
            <a:pPr marL="34290" indent="0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Count the number of beats you feel for 15 seconds, and multiply by 4 to determine your heart rate (beats per minute).</a:t>
            </a:r>
          </a:p>
          <a:p>
            <a:pPr marL="34290" indent="0">
              <a:buNone/>
            </a:pPr>
            <a:endParaRPr lang="en-US" sz="21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9E935BB-CDE7-45E7-AC26-672CFE226E5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7" r="26209" b="-1"/>
          <a:stretch/>
        </p:blipFill>
        <p:spPr>
          <a:xfrm>
            <a:off x="0" y="1224216"/>
            <a:ext cx="3476678" cy="5143493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551AA7E-FB55-4609-A881-795B77BDF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3324"/>
            <a:ext cx="4939868" cy="733926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z="3300" b="1" dirty="0">
                <a:solidFill>
                  <a:srgbClr val="C00000"/>
                </a:solidFill>
              </a:rPr>
              <a:t> Heart Rate During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64624-0469-494B-AA51-5477DDEEB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80531" y="1224216"/>
            <a:ext cx="5299611" cy="5143493"/>
          </a:xfrm>
        </p:spPr>
        <p:txBody>
          <a:bodyPr vert="horz" lIns="68580" tIns="34290" rIns="68580" bIns="34290" rtlCol="0">
            <a:noAutofit/>
          </a:bodyPr>
          <a:lstStyle/>
          <a:p>
            <a:pPr marL="34290" indent="0">
              <a:buNone/>
            </a:pPr>
            <a:r>
              <a:rPr lang="en-US" sz="2500" b="1" dirty="0">
                <a:latin typeface="+mj-lt"/>
              </a:rPr>
              <a:t>What is my MAXIMUM heart rate?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The fastest heart rate your cardiovascular system can handle safely is approximately:  </a:t>
            </a:r>
            <a:r>
              <a:rPr lang="en-US" sz="1500" i="1" dirty="0"/>
              <a:t>220 minus your age</a:t>
            </a:r>
            <a:endParaRPr lang="en-US" sz="1500" dirty="0"/>
          </a:p>
          <a:p>
            <a:pPr marL="34290" indent="0">
              <a:buNone/>
            </a:pPr>
            <a:r>
              <a:rPr lang="en-US" sz="2500" b="1" dirty="0">
                <a:latin typeface="+mj-lt"/>
              </a:rPr>
              <a:t>What should my heart rate be During Aerobic Exercise?</a:t>
            </a:r>
            <a:endParaRPr lang="en-US" sz="2500" dirty="0">
              <a:latin typeface="+mj-lt"/>
            </a:endParaRPr>
          </a:p>
          <a:p>
            <a:pPr marL="0" indent="0">
              <a:buNone/>
            </a:pPr>
            <a:r>
              <a:rPr lang="en-US" sz="1800" dirty="0"/>
              <a:t>In general, you want to exercise between 50% and 85% of your maximum heart rate for cardiovascular benefits</a:t>
            </a:r>
          </a:p>
          <a:p>
            <a:pPr marL="0" indent="0">
              <a:buNone/>
            </a:pPr>
            <a:r>
              <a:rPr lang="en-US" sz="1500" dirty="0"/>
              <a:t>To calculate: (220-age) x 0.50 , for 50% of max. heart rate</a:t>
            </a:r>
          </a:p>
          <a:p>
            <a:pPr marL="34290" indent="0">
              <a:buNone/>
            </a:pPr>
            <a:r>
              <a:rPr lang="en-US" sz="1500" dirty="0"/>
              <a:t>                       (220-age) x 0.85, for 85% of max. heart rate</a:t>
            </a:r>
          </a:p>
          <a:p>
            <a:pPr marL="34290" indent="0">
              <a:buNone/>
            </a:pPr>
            <a:r>
              <a:rPr lang="en-US" sz="1800" dirty="0"/>
              <a:t>If just starting to exercise, aim for the lower range of this (about 50% of max. heart rate)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b="1" dirty="0"/>
              <a:t>For a </a:t>
            </a:r>
            <a:r>
              <a:rPr lang="en-US" sz="2000" b="1" dirty="0">
                <a:solidFill>
                  <a:srgbClr val="C00000"/>
                </a:solidFill>
              </a:rPr>
              <a:t>moderate-intensity workout</a:t>
            </a:r>
            <a:r>
              <a:rPr lang="en-US" sz="2000" b="1" dirty="0"/>
              <a:t>, aim a little higher (50-69% of max. heart rate)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b="1" dirty="0"/>
              <a:t>For a </a:t>
            </a:r>
            <a:r>
              <a:rPr lang="en-US" sz="2000" b="1" dirty="0">
                <a:solidFill>
                  <a:srgbClr val="C00000"/>
                </a:solidFill>
              </a:rPr>
              <a:t>higher intensity workout</a:t>
            </a:r>
            <a:r>
              <a:rPr lang="en-US" sz="2000" b="1" dirty="0"/>
              <a:t>, aim for 70-89% of your maximum heart rate	</a:t>
            </a:r>
          </a:p>
          <a:p>
            <a:pPr marL="274320" lvl="1" indent="0">
              <a:buNone/>
            </a:pPr>
            <a:endParaRPr lang="en-US" sz="1875" dirty="0"/>
          </a:p>
          <a:p>
            <a:pPr marL="274320" lvl="1" indent="0">
              <a:buNone/>
            </a:pPr>
            <a:endParaRPr lang="en-US" sz="1500" dirty="0"/>
          </a:p>
          <a:p>
            <a:pPr marL="274320" lvl="1" indent="0">
              <a:buNone/>
            </a:pPr>
            <a:endParaRPr lang="en-US" sz="1500" dirty="0"/>
          </a:p>
          <a:p>
            <a:pPr marL="274320" lvl="1" indent="0">
              <a:buNone/>
            </a:pPr>
            <a:endParaRPr lang="en-US" sz="15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6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7EFD-EC5D-411C-82B2-DD38AE7F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472" y="258654"/>
            <a:ext cx="6828460" cy="839807"/>
          </a:xfrm>
        </p:spPr>
        <p:txBody>
          <a:bodyPr>
            <a:normAutofit/>
          </a:bodyPr>
          <a:lstStyle/>
          <a:p>
            <a:r>
              <a:rPr lang="en-US" sz="4400" dirty="0"/>
              <a:t>USPHS Exercise Challenge</a:t>
            </a:r>
            <a:r>
              <a:rPr lang="en-US" dirty="0"/>
              <a:t>	</a:t>
            </a:r>
          </a:p>
        </p:txBody>
      </p:sp>
      <p:pic>
        <p:nvPicPr>
          <p:cNvPr id="8" name="Picture Placeholder 7" descr="Run">
            <a:extLst>
              <a:ext uri="{FF2B5EF4-FFF2-40B4-BE49-F238E27FC236}">
                <a16:creationId xmlns:a16="http://schemas.microsoft.com/office/drawing/2014/main" id="{9ABD5F7A-A29E-4EAD-8046-DDB0E7A2837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283" r="4283"/>
          <a:stretch>
            <a:fillRect/>
          </a:stretch>
        </p:blipFill>
        <p:spPr>
          <a:xfrm>
            <a:off x="4968576" y="1888243"/>
            <a:ext cx="914400" cy="1000059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C0DB4-1AC2-43EF-8AF0-D86FA47DA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471" y="2135190"/>
            <a:ext cx="3696719" cy="373552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Brisk Walking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Running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Aerobics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Dancing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Hiking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Tennis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Gardening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Weightlifting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Rock Climbing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BDC719-22A9-4474-BD80-CAF2E2D00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0974" y="250037"/>
            <a:ext cx="1335599" cy="13195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9206B2-2BFD-4B52-A1A8-859257ED36F8}"/>
              </a:ext>
            </a:extLst>
          </p:cNvPr>
          <p:cNvSpPr txBox="1"/>
          <p:nvPr/>
        </p:nvSpPr>
        <p:spPr>
          <a:xfrm>
            <a:off x="327713" y="1567312"/>
            <a:ext cx="5394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645068-AAA0-4D84-88AF-8245EEED0788}"/>
              </a:ext>
            </a:extLst>
          </p:cNvPr>
          <p:cNvSpPr txBox="1">
            <a:spLocks/>
          </p:cNvSpPr>
          <p:nvPr/>
        </p:nvSpPr>
        <p:spPr>
          <a:xfrm>
            <a:off x="327713" y="1297007"/>
            <a:ext cx="4522583" cy="639637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297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 of activities that require moderate to vigorous intensity:</a:t>
            </a:r>
          </a:p>
          <a:p>
            <a:pPr marL="114297" indent="0">
              <a:buClrTx/>
              <a:buNone/>
            </a:pP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Graphic 9" descr="Cycling">
            <a:extLst>
              <a:ext uri="{FF2B5EF4-FFF2-40B4-BE49-F238E27FC236}">
                <a16:creationId xmlns:a16="http://schemas.microsoft.com/office/drawing/2014/main" id="{1E45BBC3-F046-4918-9451-2140A794C6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86025" y="2917247"/>
            <a:ext cx="1023505" cy="1023505"/>
          </a:xfrm>
          <a:prstGeom prst="rect">
            <a:avLst/>
          </a:prstGeom>
        </p:spPr>
      </p:pic>
      <p:pic>
        <p:nvPicPr>
          <p:cNvPr id="18" name="Graphic 17" descr="Swimming">
            <a:extLst>
              <a:ext uri="{FF2B5EF4-FFF2-40B4-BE49-F238E27FC236}">
                <a16:creationId xmlns:a16="http://schemas.microsoft.com/office/drawing/2014/main" id="{A64CD475-4D88-4AEC-A8EA-9522581CD14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83467" y="2323204"/>
            <a:ext cx="1023505" cy="1023505"/>
          </a:xfrm>
          <a:prstGeom prst="rect">
            <a:avLst/>
          </a:prstGeom>
        </p:spPr>
      </p:pic>
      <p:pic>
        <p:nvPicPr>
          <p:cNvPr id="20" name="Graphic 19" descr="Tennis">
            <a:extLst>
              <a:ext uri="{FF2B5EF4-FFF2-40B4-BE49-F238E27FC236}">
                <a16:creationId xmlns:a16="http://schemas.microsoft.com/office/drawing/2014/main" id="{3ECF6FFE-62CB-4D15-B24A-9D2C42953B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68576" y="3704685"/>
            <a:ext cx="914400" cy="914400"/>
          </a:xfrm>
          <a:prstGeom prst="rect">
            <a:avLst/>
          </a:prstGeom>
        </p:spPr>
      </p:pic>
      <p:pic>
        <p:nvPicPr>
          <p:cNvPr id="22" name="Graphic 21" descr="Dumbbell">
            <a:extLst>
              <a:ext uri="{FF2B5EF4-FFF2-40B4-BE49-F238E27FC236}">
                <a16:creationId xmlns:a16="http://schemas.microsoft.com/office/drawing/2014/main" id="{80037BEE-2F96-4F1E-A418-7773EE6345C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274486" y="4161885"/>
            <a:ext cx="914400" cy="914400"/>
          </a:xfrm>
          <a:prstGeom prst="rect">
            <a:avLst/>
          </a:prstGeom>
        </p:spPr>
      </p:pic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1E1109EB-70F6-4E86-B8A8-CA8E7E7F3EA3}"/>
              </a:ext>
            </a:extLst>
          </p:cNvPr>
          <p:cNvSpPr/>
          <p:nvPr/>
        </p:nvSpPr>
        <p:spPr>
          <a:xfrm>
            <a:off x="517471" y="6175513"/>
            <a:ext cx="423433" cy="423833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0A4E98-5CD7-43F5-BA2E-B3BCB054CC78}"/>
              </a:ext>
            </a:extLst>
          </p:cNvPr>
          <p:cNvSpPr txBox="1"/>
          <p:nvPr/>
        </p:nvSpPr>
        <p:spPr>
          <a:xfrm>
            <a:off x="1102722" y="6109252"/>
            <a:ext cx="706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only report the amount of time spent exercising or performing activity – do not include rest breaks into your total weekly minutes.</a:t>
            </a:r>
          </a:p>
        </p:txBody>
      </p:sp>
      <p:pic>
        <p:nvPicPr>
          <p:cNvPr id="26" name="Graphic 25" descr="Dancing">
            <a:extLst>
              <a:ext uri="{FF2B5EF4-FFF2-40B4-BE49-F238E27FC236}">
                <a16:creationId xmlns:a16="http://schemas.microsoft.com/office/drawing/2014/main" id="{16A6BD6C-1046-462D-80F3-EC464DFB7CC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08931" y="461908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17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57A9A-F83C-48BB-A31E-CC075000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33" y="545935"/>
            <a:ext cx="5577780" cy="761556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ARE YOU CORPS Strong?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C4476C7-7F3D-49F5-A92F-398F31EDFB6E}"/>
              </a:ext>
            </a:extLst>
          </p:cNvPr>
          <p:cNvSpPr txBox="1">
            <a:spLocks/>
          </p:cNvSpPr>
          <p:nvPr/>
        </p:nvSpPr>
        <p:spPr>
          <a:xfrm>
            <a:off x="292933" y="1473764"/>
            <a:ext cx="5577780" cy="975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297" indent="0">
              <a:buClrTx/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F8D01256-2ADE-4486-AF51-00330D3BBF31}"/>
              </a:ext>
            </a:extLst>
          </p:cNvPr>
          <p:cNvSpPr txBox="1">
            <a:spLocks/>
          </p:cNvSpPr>
          <p:nvPr/>
        </p:nvSpPr>
        <p:spPr>
          <a:xfrm>
            <a:off x="149527" y="1525079"/>
            <a:ext cx="8361499" cy="51028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97" indent="-342900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US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 of Health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let’s start this new year out STRONG and HEALTHY! Get Moving and Have Fun!</a:t>
            </a:r>
          </a:p>
          <a:p>
            <a:pPr marL="457197" indent="-342900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 the challenge now and set new goals for your health and fitness levels for 2021. </a:t>
            </a:r>
          </a:p>
          <a:p>
            <a:pPr marL="457197" indent="-342900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 forward to easy participation and motivational emails.  </a:t>
            </a:r>
          </a:p>
          <a:p>
            <a:pPr marL="457197" indent="-342900">
              <a:buClrTx/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Officers will need to complete the weekly survey with their minutes by Sunday 1200 (CST).  Surveys will close at this time and can not be completed after they have closed.</a:t>
            </a:r>
          </a:p>
          <a:p>
            <a:pPr marL="1028697" lvl="2" indent="-342900">
              <a:buClrTx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are late completing the survey, please email CDR Stevens or CDR Rinaldi to ensure we get your minutes. 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C1stevens@bop.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gov</a:t>
            </a:r>
            <a:r>
              <a:rPr lang="en-US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0" i="0">
                <a:solidFill>
                  <a:srgbClr val="1155CC"/>
                </a:solidFill>
                <a:effectLst/>
                <a:latin typeface="Segoe UI" panose="020B0502040204020203" pitchFamily="34" charset="0"/>
                <a:hlinkClick r:id="rId3"/>
              </a:rPr>
              <a:t>michael.rinaldi.a@gmail.com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197" indent="-342900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last week of the challenge we will host a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Virtual PHS Athletics 5k Run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AE0BA4-8E24-49E6-974F-F63FD629627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27235" y="230051"/>
            <a:ext cx="1323832" cy="1243713"/>
          </a:xfrm>
          <a:prstGeom prst="ellipse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5247263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G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SGT</Template>
  <TotalTime>0</TotalTime>
  <Words>1234</Words>
  <Application>Microsoft Office PowerPoint</Application>
  <PresentationFormat>On-screen Show (4:3)</PresentationFormat>
  <Paragraphs>146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Century Gothic</vt:lpstr>
      <vt:lpstr>Segoe UI</vt:lpstr>
      <vt:lpstr>Wingdings</vt:lpstr>
      <vt:lpstr>SGT</vt:lpstr>
      <vt:lpstr>Apothecary</vt:lpstr>
      <vt:lpstr>USPHS Exercise Challenge Are you CORPS Strong? </vt:lpstr>
      <vt:lpstr>USPHS Exercise Challenge </vt:lpstr>
      <vt:lpstr>Why 150 Minutes?</vt:lpstr>
      <vt:lpstr>PowerPoint Presentation</vt:lpstr>
      <vt:lpstr>    USPHS Service Weight Standards </vt:lpstr>
      <vt:lpstr>How to Determine Intensity? Find Your Target Heart Rate</vt:lpstr>
      <vt:lpstr> Heart Rate During Exercise</vt:lpstr>
      <vt:lpstr>USPHS Exercise Challenge </vt:lpstr>
      <vt:lpstr> ARE YOU CORPS Strong?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 Stevens</dc:creator>
  <cp:lastModifiedBy>Clara Stevens</cp:lastModifiedBy>
  <cp:revision>28</cp:revision>
  <dcterms:created xsi:type="dcterms:W3CDTF">2020-02-21T21:49:21Z</dcterms:created>
  <dcterms:modified xsi:type="dcterms:W3CDTF">2020-10-26T23:34:42Z</dcterms:modified>
</cp:coreProperties>
</file>