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6" r:id="rId8"/>
    <p:sldId id="268" r:id="rId9"/>
    <p:sldId id="263" r:id="rId10"/>
    <p:sldId id="280" r:id="rId11"/>
    <p:sldId id="281" r:id="rId12"/>
    <p:sldId id="282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83" r:id="rId21"/>
    <p:sldId id="284" r:id="rId22"/>
    <p:sldId id="301" r:id="rId23"/>
    <p:sldId id="300" r:id="rId24"/>
    <p:sldId id="299" r:id="rId25"/>
    <p:sldId id="298" r:id="rId26"/>
    <p:sldId id="297" r:id="rId27"/>
    <p:sldId id="296" r:id="rId28"/>
    <p:sldId id="295" r:id="rId29"/>
    <p:sldId id="294" r:id="rId30"/>
    <p:sldId id="293" r:id="rId31"/>
    <p:sldId id="292" r:id="rId32"/>
    <p:sldId id="30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689-FBC4-4665-A8C2-9EB93F9A32A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1FAC-7E33-4C35-9D7D-B5F97B71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689-FBC4-4665-A8C2-9EB93F9A32A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1FAC-7E33-4C35-9D7D-B5F97B71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8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689-FBC4-4665-A8C2-9EB93F9A32A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1FAC-7E33-4C35-9D7D-B5F97B71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2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689-FBC4-4665-A8C2-9EB93F9A32A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1FAC-7E33-4C35-9D7D-B5F97B71E1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6214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689-FBC4-4665-A8C2-9EB93F9A32A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1FAC-7E33-4C35-9D7D-B5F97B71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1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689-FBC4-4665-A8C2-9EB93F9A32A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1FAC-7E33-4C35-9D7D-B5F97B71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64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689-FBC4-4665-A8C2-9EB93F9A32A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1FAC-7E33-4C35-9D7D-B5F97B71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32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689-FBC4-4665-A8C2-9EB93F9A32A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1FAC-7E33-4C35-9D7D-B5F97B71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8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689-FBC4-4665-A8C2-9EB93F9A32A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1FAC-7E33-4C35-9D7D-B5F97B71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7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689-FBC4-4665-A8C2-9EB93F9A32A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1FAC-7E33-4C35-9D7D-B5F97B71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7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689-FBC4-4665-A8C2-9EB93F9A32A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1FAC-7E33-4C35-9D7D-B5F97B71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9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689-FBC4-4665-A8C2-9EB93F9A32A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1FAC-7E33-4C35-9D7D-B5F97B71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3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689-FBC4-4665-A8C2-9EB93F9A32A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1FAC-7E33-4C35-9D7D-B5F97B71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5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689-FBC4-4665-A8C2-9EB93F9A32A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1FAC-7E33-4C35-9D7D-B5F97B71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9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689-FBC4-4665-A8C2-9EB93F9A32A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1FAC-7E33-4C35-9D7D-B5F97B71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1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689-FBC4-4665-A8C2-9EB93F9A32A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1FAC-7E33-4C35-9D7D-B5F97B71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0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689-FBC4-4665-A8C2-9EB93F9A32A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1FAC-7E33-4C35-9D7D-B5F97B71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9C689-FBC4-4665-A8C2-9EB93F9A32A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21FAC-7E33-4C35-9D7D-B5F97B71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68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uroraborealiscoa.org/award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CFRNAwardsCommittee@southcentralfoundation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cp.psc.gov/CCMIS/COAP/COAP_index_m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DBB1A9-22FF-46E7-97B9-AE547747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3D1D9-56C8-CB40-9959-DC7ACF839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703" y="1289888"/>
            <a:ext cx="5854698" cy="4278224"/>
          </a:xfrm>
        </p:spPr>
        <p:txBody>
          <a:bodyPr anchor="ctr">
            <a:normAutofit/>
          </a:bodyPr>
          <a:lstStyle/>
          <a:p>
            <a:pPr algn="r"/>
            <a:r>
              <a:rPr lang="en-US" sz="5000" dirty="0"/>
              <a:t>Commissioned Corps Awards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352E3-92D5-85F6-E564-9AD0FDD65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8221" y="1289889"/>
            <a:ext cx="2989891" cy="4278223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Alaska Area Awards Board:</a:t>
            </a:r>
          </a:p>
          <a:p>
            <a:pPr algn="l"/>
            <a:r>
              <a:rPr lang="en-US" dirty="0"/>
              <a:t>CDR Katie Jacques</a:t>
            </a:r>
          </a:p>
          <a:p>
            <a:pPr algn="l"/>
            <a:r>
              <a:rPr lang="en-US" dirty="0"/>
              <a:t>CDR Scott Mitchell</a:t>
            </a:r>
          </a:p>
          <a:p>
            <a:pPr algn="l"/>
            <a:r>
              <a:rPr lang="en-US" dirty="0"/>
              <a:t>LCDR Joy Callaway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1AAD47-56AD-4EE6-A88C-981D060D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7811" y="2473325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715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8EFD-5F69-A624-F132-69F5ECE3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56B52-C2AA-137E-FD31-78DB7DAF6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6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977D763F-0588-8CBB-E3F8-983FB0298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452" y="42663"/>
            <a:ext cx="5039096" cy="67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D7BB-58BD-5982-0E7D-8C01539B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7D4E5AF8-01DC-7EB1-E83A-AF8131A05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5919" y="47571"/>
            <a:ext cx="5121072" cy="6762927"/>
          </a:xfrm>
        </p:spPr>
      </p:pic>
    </p:spTree>
    <p:extLst>
      <p:ext uri="{BB962C8B-B14F-4D97-AF65-F5344CB8AC3E}">
        <p14:creationId xmlns:p14="http://schemas.microsoft.com/office/powerpoint/2010/main" val="219561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2F7D2683-84E8-3D3A-148F-18E8DC347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2135" y="148661"/>
            <a:ext cx="5009937" cy="6570573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208792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2AC0F-7249-3BA4-1DBD-EC8B1F4F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header/Top of the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2BA3E-CF93-61E2-0485-6080726C7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NAME OF AWARD</a:t>
            </a:r>
            <a:endParaRPr lang="en-US"/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RANK AND NAME OF OFFICER </a:t>
            </a:r>
          </a:p>
        </p:txBody>
      </p:sp>
    </p:spTree>
    <p:extLst>
      <p:ext uri="{BB962C8B-B14F-4D97-AF65-F5344CB8AC3E}">
        <p14:creationId xmlns:p14="http://schemas.microsoft.com/office/powerpoint/2010/main" val="54266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9F83-658E-369F-66FB-556EDEAA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statement/INTRODUCTION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79DC3-D5D5-75B9-219A-2349157F5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Rockwell"/>
                <a:cs typeface="Calibri"/>
              </a:rPr>
              <a:t>Do not label this paragraph</a:t>
            </a:r>
          </a:p>
          <a:p>
            <a:r>
              <a:rPr lang="en-US" dirty="0">
                <a:latin typeface="Rockwell"/>
                <a:cs typeface="Calibri"/>
              </a:rPr>
              <a:t>Tells which award the Officer is being nominated for, a general description of the activity being recognized, location, and time frame for the activity. The time frame must be closed-ended (already completed) and match the dates on the Nomination Record Form.</a:t>
            </a:r>
          </a:p>
        </p:txBody>
      </p:sp>
    </p:spTree>
    <p:extLst>
      <p:ext uri="{BB962C8B-B14F-4D97-AF65-F5344CB8AC3E}">
        <p14:creationId xmlns:p14="http://schemas.microsoft.com/office/powerpoint/2010/main" val="397505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B22E-1C4F-0B11-1610-716DFCC2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Background/summary of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3EA82-675B-3D59-84FF-5257AB032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Why was this activity or special action needed? What was the need at the Service Unit or location so that the activity was able to make an impact?</a:t>
            </a:r>
          </a:p>
          <a:p>
            <a:r>
              <a:rPr lang="en-US" dirty="0"/>
              <a:t>You can label this paragraph as </a:t>
            </a:r>
            <a:r>
              <a:rPr lang="en-US" b="1" dirty="0"/>
              <a:t>Background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0482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A429-E3A8-E532-559B-F8C5D558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 and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F5D96-A880-D278-D5F9-DEBACE0E7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These two sections are the most important part of the award write-up</a:t>
            </a:r>
          </a:p>
          <a:p>
            <a:r>
              <a:rPr lang="en-US" dirty="0"/>
              <a:t>These should be either two distinct and labeled sections (this one makes it easier to find the contents) or identified as a combined Accomplishments/Impact section</a:t>
            </a:r>
          </a:p>
        </p:txBody>
      </p:sp>
    </p:spTree>
    <p:extLst>
      <p:ext uri="{BB962C8B-B14F-4D97-AF65-F5344CB8AC3E}">
        <p14:creationId xmlns:p14="http://schemas.microsoft.com/office/powerpoint/2010/main" val="1945231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8ACCB-9E5D-FFD2-4CC9-31C63DAF3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0EB10-2070-A066-1E70-351274638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was actually performed by the Officer? This can be a list of bulleted statements and is often more readable that way, rather than long paragraphs.</a:t>
            </a:r>
          </a:p>
          <a:p>
            <a:r>
              <a:rPr lang="en-US" dirty="0"/>
              <a:t>Numbers and data are helpful along with an explanation, if needed.</a:t>
            </a:r>
          </a:p>
          <a:p>
            <a:r>
              <a:rPr lang="en-US" dirty="0"/>
              <a:t>LABEL this section "</a:t>
            </a:r>
            <a:r>
              <a:rPr lang="en-US" b="1" dirty="0"/>
              <a:t>Accomplishments</a:t>
            </a:r>
            <a:r>
              <a:rPr lang="en-US" dirty="0"/>
              <a:t>"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58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8FA0-6C05-BA3E-CAD4-660D9061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EEB17-F4C6-26A0-6C3A-D6B444876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Why did the accomplishments matter?</a:t>
            </a:r>
          </a:p>
          <a:p>
            <a:r>
              <a:rPr lang="en-US" dirty="0"/>
              <a:t>What were the effect/s of the accomplishments?</a:t>
            </a:r>
          </a:p>
          <a:p>
            <a:r>
              <a:rPr lang="en-US" dirty="0"/>
              <a:t>What actual impact or change did they have on the target or receiving audience?</a:t>
            </a:r>
          </a:p>
          <a:p>
            <a:r>
              <a:rPr lang="en-US" dirty="0"/>
              <a:t>Data is important if available.</a:t>
            </a:r>
          </a:p>
          <a:p>
            <a:r>
              <a:rPr lang="en-US" dirty="0"/>
              <a:t>LABEL this section "</a:t>
            </a:r>
            <a:r>
              <a:rPr lang="en-US" b="1" dirty="0"/>
              <a:t>Impact</a:t>
            </a:r>
            <a:r>
              <a:rPr lang="en-US" dirty="0"/>
              <a:t>"</a:t>
            </a:r>
          </a:p>
          <a:p>
            <a:r>
              <a:rPr lang="en-US" dirty="0"/>
              <a:t>Money saved</a:t>
            </a:r>
          </a:p>
          <a:p>
            <a:r>
              <a:rPr lang="en-US"/>
              <a:t>People trained</a:t>
            </a:r>
            <a:endParaRPr lang="en-US" dirty="0"/>
          </a:p>
          <a:p>
            <a:r>
              <a:rPr lang="en-US" dirty="0"/>
              <a:t>Percentage of improvement</a:t>
            </a:r>
          </a:p>
        </p:txBody>
      </p:sp>
    </p:spTree>
    <p:extLst>
      <p:ext uri="{BB962C8B-B14F-4D97-AF65-F5344CB8AC3E}">
        <p14:creationId xmlns:p14="http://schemas.microsoft.com/office/powerpoint/2010/main" val="832574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5B93D-F40A-6183-952F-11A248A20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37E99-F72E-36DA-A6D2-F4510C3C5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Do not label this paragraph</a:t>
            </a:r>
          </a:p>
          <a:p>
            <a:endParaRPr lang="en-US" dirty="0"/>
          </a:p>
          <a:p>
            <a:r>
              <a:rPr lang="en-US" dirty="0"/>
              <a:t>Use the standard closing line:</a:t>
            </a:r>
          </a:p>
          <a:p>
            <a:pPr marL="457200" lvl="1" indent="0">
              <a:buNone/>
            </a:pPr>
            <a:r>
              <a:rPr lang="en-US" dirty="0"/>
              <a:t>The singularly distinctive accomplishments of (name) reflect the highest credit upon him/herself and the United States Public Health Service.</a:t>
            </a:r>
          </a:p>
        </p:txBody>
      </p:sp>
    </p:spTree>
    <p:extLst>
      <p:ext uri="{BB962C8B-B14F-4D97-AF65-F5344CB8AC3E}">
        <p14:creationId xmlns:p14="http://schemas.microsoft.com/office/powerpoint/2010/main" val="41251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54033-2702-AF26-B62E-3F761110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93355-CCB8-BBEC-47C9-9DDC43405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Meet the Alaska Area Awards Board Members</a:t>
            </a:r>
          </a:p>
          <a:p>
            <a:r>
              <a:rPr lang="en-US" dirty="0"/>
              <a:t>Review Structure of AAAB</a:t>
            </a:r>
          </a:p>
          <a:p>
            <a:r>
              <a:rPr lang="en-US" dirty="0"/>
              <a:t>Review Available Resources for Awards Writing</a:t>
            </a:r>
          </a:p>
          <a:p>
            <a:r>
              <a:rPr lang="en-US" dirty="0"/>
              <a:t>Overview of Award Types and Structure</a:t>
            </a:r>
          </a:p>
          <a:p>
            <a:r>
              <a:rPr lang="en-US" dirty="0"/>
              <a:t> Take the Time to Highlight Your Work… It’s Award Worthy!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42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84A0-D443-56E7-E76A-21F7E875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523" y="213756"/>
            <a:ext cx="9126643" cy="880998"/>
          </a:xfrm>
        </p:spPr>
        <p:txBody>
          <a:bodyPr>
            <a:normAutofit/>
          </a:bodyPr>
          <a:lstStyle/>
          <a:p>
            <a:r>
              <a:rPr lang="en-US" dirty="0"/>
              <a:t>Example narratives</a:t>
            </a:r>
          </a:p>
        </p:txBody>
      </p:sp>
      <p:pic>
        <p:nvPicPr>
          <p:cNvPr id="7" name="Picture 7" descr="Text, letter">
            <a:extLst>
              <a:ext uri="{FF2B5EF4-FFF2-40B4-BE49-F238E27FC236}">
                <a16:creationId xmlns:a16="http://schemas.microsoft.com/office/drawing/2014/main" id="{3B04F536-02AE-6BD0-47D5-345F7DC75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428" y="996125"/>
            <a:ext cx="5841555" cy="5085269"/>
          </a:xfrm>
        </p:spPr>
      </p:pic>
    </p:spTree>
    <p:extLst>
      <p:ext uri="{BB962C8B-B14F-4D97-AF65-F5344CB8AC3E}">
        <p14:creationId xmlns:p14="http://schemas.microsoft.com/office/powerpoint/2010/main" val="3826148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E4B-6E51-4527-67BB-345C1EF9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ext">
            <a:extLst>
              <a:ext uri="{FF2B5EF4-FFF2-40B4-BE49-F238E27FC236}">
                <a16:creationId xmlns:a16="http://schemas.microsoft.com/office/drawing/2014/main" id="{D6E73F09-6956-50EE-1764-AE50CEF67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2054" y="118983"/>
            <a:ext cx="5327730" cy="6629865"/>
          </a:xfrm>
        </p:spPr>
      </p:pic>
    </p:spTree>
    <p:extLst>
      <p:ext uri="{BB962C8B-B14F-4D97-AF65-F5344CB8AC3E}">
        <p14:creationId xmlns:p14="http://schemas.microsoft.com/office/powerpoint/2010/main" val="3760008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3CE0-3B02-6F86-1259-42C87DFBB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Award type overview- high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02688-43E8-48DA-1F36-E590099DF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/>
              <a:t>Individual Honor Awards</a:t>
            </a:r>
          </a:p>
          <a:p>
            <a:r>
              <a:rPr lang="en-US" dirty="0"/>
              <a:t>Distinguished Service Medal (DSM) Highest award granted: Health of the nation other initiative, act of heroism saving a life or protecting health. </a:t>
            </a:r>
          </a:p>
          <a:p>
            <a:r>
              <a:rPr lang="en-US" dirty="0"/>
              <a:t>Meritorious Service Medal (MSM) 2nd highest: single achievement or career notable accomplishments or high-quality leadership, heroics in an emergency.</a:t>
            </a:r>
          </a:p>
          <a:p>
            <a:r>
              <a:rPr lang="en-US" dirty="0"/>
              <a:t>Outstanding Service Medal (OSM) 3rd highest: outstanding leadership, single accomplishment that had a major effect or a heroic act. </a:t>
            </a:r>
          </a:p>
          <a:p>
            <a:pPr marL="0" indent="0">
              <a:buNone/>
            </a:pPr>
            <a:r>
              <a:rPr lang="en-US" i="1" dirty="0"/>
              <a:t>The above may also be awarded with valor when recognizing acts of courage or bravery. (Not to be used for hazardous assignments or exposure to dangerous environments)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B57298-BABE-B521-7572-8D00F8080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554" y="4568468"/>
            <a:ext cx="923925" cy="32385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8DBEF86-B419-32FC-6172-4CCBEF71D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505" y="3756970"/>
            <a:ext cx="895350" cy="3714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2B38A9B-FAFE-1F2F-94BE-D4844B162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227" y="2948362"/>
            <a:ext cx="9144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07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07FEBFF-2C10-A140-FBC2-2D2AC5AAD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344" y="643467"/>
            <a:ext cx="863731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91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9F77-14EC-AC16-8A7E-C3BF7CC9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type 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A4AC1-C495-F0CA-9ADB-6F122A6FD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Individual Honor Awards</a:t>
            </a:r>
            <a:endParaRPr lang="en-US" sz="1900" dirty="0"/>
          </a:p>
          <a:p>
            <a:r>
              <a:rPr lang="en-US" sz="1900" dirty="0"/>
              <a:t>Commendation Medal (CM) sustained high quality achievements, unique skill or approach to problem, noteworthy professional contributions.</a:t>
            </a:r>
            <a:endParaRPr lang="en-US" dirty="0"/>
          </a:p>
          <a:p>
            <a:r>
              <a:rPr lang="en-US" sz="1900" dirty="0"/>
              <a:t>Achievement Medal (AM) superior efforts in program mission, advancement of objectives, above average accomplishment or superior dedication to duty.</a:t>
            </a:r>
          </a:p>
          <a:p>
            <a:r>
              <a:rPr lang="en-US" sz="1900" dirty="0"/>
              <a:t>PHS Citation (CIT) specific and noteworthy achievement, generally for a short period of time. </a:t>
            </a:r>
          </a:p>
          <a:p>
            <a:r>
              <a:rPr lang="en-US" sz="1900" i="1" dirty="0"/>
              <a:t>The above awards are approved at the local level.</a:t>
            </a:r>
            <a:endParaRPr lang="en-US" sz="19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C0DB14-1A5B-DAB4-A9F5-60F2AC749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045" y="4709256"/>
            <a:ext cx="904875" cy="33337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68ED1CA-9A08-ED40-D732-A411B5E3D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981" y="3817866"/>
            <a:ext cx="923925" cy="35242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0F2542A-C43E-EC78-5AD6-CD627876F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474" y="3030180"/>
            <a:ext cx="9144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32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99D510-C769-4A3F-B1BF-0A2F3822A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10693662" cy="539115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06B9FC4D-DE5D-3029-4D53-A1DE4FECC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57" y="1332539"/>
            <a:ext cx="9924076" cy="41929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DD38F0-3136-4D36-9445-AAF26688F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10575170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41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F0FED-A07D-1896-0C4C-60143168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type 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AEA2-6332-9AF6-18C8-40E763199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Assistant Secretary for Health Awards</a:t>
            </a:r>
          </a:p>
          <a:p>
            <a:r>
              <a:rPr lang="en-US" dirty="0"/>
              <a:t>Assistant Secretary for Health's Exceptional Service Medallion (ASHM) awarded at the sole discretion of the ASH to a member of any uniformed service.  No nomination and no ribbon associated. 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Assistant Secretary for Health's Exceptional Service Medal (ASHEM) awarded at the sole discretion of an ASH who serves in uniform to a member of any uniformed service for the highest level of contributions to initiatives of the ASH.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02F589-B0D1-5DFB-266D-FFBA3C733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737" y="5210603"/>
            <a:ext cx="1009650" cy="323850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45BEC6A-63B5-2EE7-2715-6ADB9A2D4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145" y="3426752"/>
            <a:ext cx="5429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79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EE79DE7-1F2A-3B08-8F5E-2E31AFA9E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243074"/>
            <a:ext cx="10905066" cy="237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34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F6B3-88EA-5ECE-974C-66A3A7F7C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type 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895A6-CDAF-0E31-796A-105DB36B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u="sng" dirty="0"/>
              <a:t>Unit Honor Awards</a:t>
            </a:r>
          </a:p>
          <a:p>
            <a:r>
              <a:rPr lang="en-US" dirty="0"/>
              <a:t>Presidential Unit Citation (PUC) Highest unit award issued to a uniform service, awarded to all officers who served satisfactorily on active duty during a certain period of time. </a:t>
            </a:r>
          </a:p>
          <a:p>
            <a:endParaRPr lang="en-US" dirty="0"/>
          </a:p>
          <a:p>
            <a:r>
              <a:rPr lang="en-US" dirty="0"/>
              <a:t>Outstanding Unit Citation (OUC) Granted to a group of officers who exhibit outstanding contributions toward achieving a goal and objectives of the Corps.</a:t>
            </a:r>
          </a:p>
          <a:p>
            <a:endParaRPr lang="en-US"/>
          </a:p>
          <a:p>
            <a:r>
              <a:rPr lang="en-US" dirty="0"/>
              <a:t>Unit Commendation (UC) Granted to acknowledge significant contributions and achievements well above that normally expected in accomplishing the goals and objectives to which the officers are detailed.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256BCEA-B0C7-F0E1-26C8-5AE124306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320" y="3188092"/>
            <a:ext cx="933450" cy="36195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6D39614-6D59-8223-4B8E-67E0A44F8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980" y="5432246"/>
            <a:ext cx="923925" cy="3429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E41C172-0DB3-6C03-6F1B-A404BDD0D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408" y="4353460"/>
            <a:ext cx="914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30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75A9A-2F71-150D-7FBA-0BF66948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type 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ECF9E-DD8C-32CB-7A5E-8640A5A4C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Campaign Medals</a:t>
            </a:r>
          </a:p>
          <a:p>
            <a:r>
              <a:rPr lang="en-US"/>
              <a:t>Smallpox Eradication Campaign Ribbon</a:t>
            </a:r>
          </a:p>
          <a:p>
            <a:r>
              <a:rPr lang="en-US" dirty="0"/>
              <a:t>Global Health Campaign Medal</a:t>
            </a:r>
          </a:p>
          <a:p>
            <a:r>
              <a:rPr lang="en-US" dirty="0"/>
              <a:t>Ebola Campaign Medal</a:t>
            </a:r>
          </a:p>
          <a:p>
            <a:r>
              <a:rPr lang="en-US" dirty="0"/>
              <a:t>COVID-19 Pandemic Campaign Medal (C-19CM)</a:t>
            </a:r>
          </a:p>
        </p:txBody>
      </p:sp>
    </p:spTree>
    <p:extLst>
      <p:ext uri="{BB962C8B-B14F-4D97-AF65-F5344CB8AC3E}">
        <p14:creationId xmlns:p14="http://schemas.microsoft.com/office/powerpoint/2010/main" val="402474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0535-FD18-05DB-AF3C-C8342462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 the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6BF01-02F4-6180-1230-123A50320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CDR Seth Green at-Large Diet, Sci, Medical)Alt: Vacant position</a:t>
            </a:r>
          </a:p>
          <a:p>
            <a:r>
              <a:rPr lang="en-US" dirty="0"/>
              <a:t>CDR Jennifer Dobson Environmental Health Category, Alt: CDR Brian Lefferts</a:t>
            </a:r>
          </a:p>
          <a:p>
            <a:r>
              <a:rPr lang="en-US" dirty="0"/>
              <a:t>CDR Christopher Fehrman (Co-Chair) Engineer, Alt: CDR Shad Schoppert</a:t>
            </a:r>
          </a:p>
          <a:p>
            <a:r>
              <a:rPr lang="en-US" dirty="0"/>
              <a:t>LCDR Joy Callaway Nurse Category, Alt: CDR Jodi Sides</a:t>
            </a:r>
          </a:p>
          <a:p>
            <a:r>
              <a:rPr lang="en-US" dirty="0"/>
              <a:t>LCDR Max Klingenstein Dental Category, Alt: LCDR Nhi Huynh</a:t>
            </a:r>
          </a:p>
          <a:p>
            <a:r>
              <a:rPr lang="en-US" dirty="0"/>
              <a:t>CDR Jasen Thompson HSO Category, Alt: LCDR Michael Bakker</a:t>
            </a:r>
          </a:p>
          <a:p>
            <a:r>
              <a:rPr lang="en-US" dirty="0"/>
              <a:t>CAPT Aimee Young (Co-Chair) Pharmacist Category, Alt: LCDR </a:t>
            </a:r>
            <a:r>
              <a:rPr lang="en-US" dirty="0" err="1"/>
              <a:t>Madalene</a:t>
            </a:r>
            <a:r>
              <a:rPr lang="en-US" dirty="0"/>
              <a:t> Mandap</a:t>
            </a:r>
          </a:p>
          <a:p>
            <a:r>
              <a:rPr lang="en-US" dirty="0"/>
              <a:t>CDR Katie Jacques Therapist Category, Alt: CDR Scott Mitchell</a:t>
            </a:r>
          </a:p>
          <a:p>
            <a:r>
              <a:rPr lang="en-US" dirty="0"/>
              <a:t>Katya Terekhova Recorder, Alt: Sonya Lord,  &amp; Mya Renken</a:t>
            </a:r>
          </a:p>
        </p:txBody>
      </p:sp>
    </p:spTree>
    <p:extLst>
      <p:ext uri="{BB962C8B-B14F-4D97-AF65-F5344CB8AC3E}">
        <p14:creationId xmlns:p14="http://schemas.microsoft.com/office/powerpoint/2010/main" val="226974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3D48-701C-605F-9677-9E4E02A82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type 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8F01-5882-82B2-BCD1-449C8978C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u="sng"/>
              <a:t>Service Awards</a:t>
            </a:r>
          </a:p>
          <a:p>
            <a:pPr algn="ctr"/>
            <a:r>
              <a:rPr lang="en-US"/>
              <a:t>Hazardous Duty Award (HDA)</a:t>
            </a:r>
          </a:p>
          <a:p>
            <a:pPr algn="ctr"/>
            <a:r>
              <a:rPr lang="en-US"/>
              <a:t>Foreign Duty Award (FDA)</a:t>
            </a:r>
          </a:p>
          <a:p>
            <a:pPr algn="ctr"/>
            <a:r>
              <a:rPr lang="en-US"/>
              <a:t>Special Assignment Award (SAA)</a:t>
            </a:r>
            <a:endParaRPr lang="en-US" dirty="0"/>
          </a:p>
          <a:p>
            <a:pPr algn="ctr"/>
            <a:r>
              <a:rPr lang="en-US"/>
              <a:t>Isolated Hardship Award (ISOHAR)</a:t>
            </a:r>
            <a:endParaRPr lang="en-US" dirty="0"/>
          </a:p>
          <a:p>
            <a:pPr algn="ctr"/>
            <a:r>
              <a:rPr lang="en-US"/>
              <a:t>Crisis Response Service Award (CRSA)</a:t>
            </a:r>
            <a:endParaRPr lang="en-US" dirty="0"/>
          </a:p>
          <a:p>
            <a:pPr algn="ctr"/>
            <a:r>
              <a:rPr lang="en-US"/>
              <a:t>Global Response Service Award (GRSA)</a:t>
            </a:r>
          </a:p>
          <a:p>
            <a:pPr algn="ctr"/>
            <a:r>
              <a:rPr lang="en-US"/>
              <a:t>Response Service Award (RSA)</a:t>
            </a:r>
            <a:endParaRPr lang="en-US" dirty="0"/>
          </a:p>
          <a:p>
            <a:pPr algn="ctr"/>
            <a:r>
              <a:rPr lang="en-US"/>
              <a:t>National Emergency Preparedness Award (NEPA)</a:t>
            </a:r>
          </a:p>
          <a:p>
            <a:pPr algn="ctr"/>
            <a:r>
              <a:rPr lang="en-US"/>
              <a:t>Recruitment Service Ribbon (RSR)</a:t>
            </a:r>
          </a:p>
          <a:p>
            <a:pPr algn="ctr"/>
            <a:r>
              <a:rPr lang="en-US" dirty="0"/>
              <a:t>Global Health </a:t>
            </a:r>
            <a:r>
              <a:rPr lang="en-US"/>
              <a:t>Initiatives</a:t>
            </a:r>
            <a:r>
              <a:rPr lang="en-US" dirty="0"/>
              <a:t> Service Medal (GHISM)</a:t>
            </a:r>
          </a:p>
          <a:p>
            <a:pPr algn="ctr"/>
            <a:r>
              <a:rPr lang="en-US"/>
              <a:t>Bicentennial Unit Commendation (BUC)</a:t>
            </a:r>
          </a:p>
        </p:txBody>
      </p:sp>
    </p:spTree>
    <p:extLst>
      <p:ext uri="{BB962C8B-B14F-4D97-AF65-F5344CB8AC3E}">
        <p14:creationId xmlns:p14="http://schemas.microsoft.com/office/powerpoint/2010/main" val="1352048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D5AF-588B-C167-7987-8ECBD1B92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Awards 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BF35B-6C4A-6175-FEA8-D68DD4D53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Other Ribbons</a:t>
            </a:r>
          </a:p>
          <a:p>
            <a:r>
              <a:rPr lang="en-US" dirty="0"/>
              <a:t>Regular Corps Ribbon (RCR): Officer who have been assimilated into the regular Corps. </a:t>
            </a:r>
          </a:p>
          <a:p>
            <a:r>
              <a:rPr lang="en-US" dirty="0"/>
              <a:t>Commissioned Corps Training Ribbon (CCTR): Awarded to officers upon satisfactory completion of Officer Basic Course.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C5608D5-E350-0A7D-5425-DA0C6B660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669" y="3011131"/>
            <a:ext cx="942975" cy="39052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AA737A2-9F53-E2C3-A050-098326E18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940568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15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40085-18B1-7429-CF2D-9CF971B4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steps…write…it’s your job and it's award worthy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55E51-D85D-29F7-900F-E02C502B4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for the board??</a:t>
            </a:r>
          </a:p>
        </p:txBody>
      </p:sp>
    </p:spTree>
    <p:extLst>
      <p:ext uri="{BB962C8B-B14F-4D97-AF65-F5344CB8AC3E}">
        <p14:creationId xmlns:p14="http://schemas.microsoft.com/office/powerpoint/2010/main" val="137507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7002-017B-E76B-77B0-50B18388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9A717-B9F1-F8BD-DAC9-4649E45F7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Alaska area awards board meets the last Friday of every month, nominations are due by the 10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each month.</a:t>
            </a: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IHS awards board also meets monthly on the last Wednesday of the month.  </a:t>
            </a:r>
          </a:p>
          <a:p>
            <a:pPr marL="0" indent="0"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5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61C26-568E-A5CE-4F43-7F6B3D60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5FF71-164D-D794-0209-2DA88883A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CCI 511.01 “Awards Program” effective 30 April 2020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CCI 512.01 “Wear of Awards and Badges” effective 30 April 2020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POM 821.14 “Awards Processing” effective 25 June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1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C72BF-A385-60B7-DFE0-6AC08123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Local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009E5-2248-474D-BA5D-13017702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Aurora Borealis COA Website- Awards </a:t>
            </a:r>
            <a:endParaRPr lang="en-US" dirty="0"/>
          </a:p>
          <a:p>
            <a:pPr lvl="1"/>
            <a:r>
              <a:rPr lang="en-US" sz="2000" dirty="0"/>
              <a:t>Awards Process Presentation 2020 by Ms. Robin Davidson</a:t>
            </a:r>
          </a:p>
          <a:p>
            <a:pPr lvl="1"/>
            <a:r>
              <a:rPr lang="en-US" sz="2000" dirty="0"/>
              <a:t>Recorded presentation, “Awards Part II: Submission of Awards Package” by Ms. Robin Davidson, 2020</a:t>
            </a:r>
          </a:p>
          <a:p>
            <a:pPr lvl="1"/>
            <a:r>
              <a:rPr lang="en-US" sz="2000" dirty="0"/>
              <a:t>Nomination package forms</a:t>
            </a:r>
          </a:p>
          <a:p>
            <a:pPr lvl="1"/>
            <a:r>
              <a:rPr lang="en-US" sz="2000" dirty="0"/>
              <a:t>Alaska Area Awards Board Coordinator contact info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ea typeface="+mn-lt"/>
              <a:cs typeface="+mn-lt"/>
            </a:endParaRPr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6435B-CFB7-5192-B224-DA1F4B870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75" y="1935921"/>
            <a:ext cx="42672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5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13BA-63A2-EDD1-8ADC-5BBF1784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DBAEF-39C8-B56B-BE93-40CECEEA2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At any time, you can reach out to an AAAB member.</a:t>
            </a:r>
          </a:p>
          <a:p>
            <a:r>
              <a:rPr lang="en-US" dirty="0"/>
              <a:t>Other structures that exist: </a:t>
            </a:r>
          </a:p>
          <a:p>
            <a:pPr lvl="1"/>
            <a:r>
              <a:rPr lang="en-US" dirty="0">
                <a:ea typeface="+mn-lt"/>
                <a:cs typeface="+mn-lt"/>
              </a:rPr>
              <a:t>SCF Pharmacy Department Awards Committee </a:t>
            </a:r>
          </a:p>
          <a:p>
            <a:pPr lvl="2"/>
            <a:r>
              <a:rPr lang="en-US" dirty="0">
                <a:ea typeface="+mn-lt"/>
                <a:cs typeface="+mn-lt"/>
              </a:rPr>
              <a:t>Meets monthly</a:t>
            </a:r>
          </a:p>
          <a:p>
            <a:pPr lvl="2"/>
            <a:r>
              <a:rPr lang="en-US" dirty="0">
                <a:ea typeface="+mn-lt"/>
                <a:cs typeface="+mn-lt"/>
              </a:rPr>
              <a:t>Mike </a:t>
            </a:r>
            <a:r>
              <a:rPr lang="en-US" dirty="0" err="1">
                <a:ea typeface="+mn-lt"/>
                <a:cs typeface="+mn-lt"/>
              </a:rPr>
              <a:t>Beiergrohslein</a:t>
            </a:r>
            <a:r>
              <a:rPr lang="en-US" dirty="0">
                <a:ea typeface="+mn-lt"/>
                <a:cs typeface="+mn-lt"/>
              </a:rPr>
              <a:t>, Heidi Brainerd, Calista Carlton, Tiffany D'Atri, Brian McKnight, Deb </a:t>
            </a:r>
            <a:r>
              <a:rPr lang="en-US" dirty="0" err="1">
                <a:ea typeface="+mn-lt"/>
                <a:cs typeface="+mn-lt"/>
              </a:rPr>
              <a:t>Tobuk</a:t>
            </a:r>
            <a:r>
              <a:rPr lang="en-US" dirty="0">
                <a:ea typeface="+mn-lt"/>
                <a:cs typeface="+mn-lt"/>
              </a:rPr>
              <a:t>, Kristen Maves</a:t>
            </a:r>
            <a:endParaRPr lang="en-US" dirty="0"/>
          </a:p>
          <a:p>
            <a:pPr lvl="1"/>
            <a:r>
              <a:rPr lang="en-US" dirty="0"/>
              <a:t>SCF RN Awards and Peer support Committee</a:t>
            </a:r>
          </a:p>
          <a:p>
            <a:pPr lvl="2"/>
            <a:r>
              <a:rPr lang="en-US" dirty="0"/>
              <a:t>Meets monthly</a:t>
            </a:r>
          </a:p>
          <a:p>
            <a:pPr lvl="2"/>
            <a:r>
              <a:rPr lang="en-US" dirty="0">
                <a:hlinkClick r:id="rId2"/>
              </a:rPr>
              <a:t>SCFRNAwardsCommittee@southcentralfoundation.com</a:t>
            </a:r>
            <a:r>
              <a:rPr lang="en-US" dirty="0"/>
              <a:t> </a:t>
            </a:r>
          </a:p>
          <a:p>
            <a:pPr lvl="2"/>
            <a:r>
              <a:rPr lang="en-US" dirty="0"/>
              <a:t>Review award write-ups to assist nurse discipline and managers sending to the Alaska Area Awards board.</a:t>
            </a:r>
          </a:p>
          <a:p>
            <a:pPr lvl="2"/>
            <a:r>
              <a:rPr lang="en-US" dirty="0"/>
              <a:t>Review changes in USPHS affecting the nurse category peer/group support</a:t>
            </a:r>
          </a:p>
          <a:p>
            <a:pPr lvl="2"/>
            <a:endParaRPr lang="en-US" dirty="0"/>
          </a:p>
          <a:p>
            <a:r>
              <a:rPr lang="en-US" dirty="0"/>
              <a:t>Interested in helping- connect with your category board representatives.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1FBF3-D016-3042-F8F7-02C1C462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BCD20-257B-0810-8D9C-A164B548F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>
                <a:hlinkClick r:id="rId2"/>
              </a:rPr>
              <a:t>Commisioned</a:t>
            </a:r>
            <a:r>
              <a:rPr lang="en-US" dirty="0">
                <a:hlinkClick r:id="rId2"/>
              </a:rPr>
              <a:t> Officer's Awards Program (COAP)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Nominations Procedures and Forms</a:t>
            </a:r>
          </a:p>
          <a:p>
            <a:pPr lvl="1"/>
            <a:r>
              <a:rPr lang="en-US" dirty="0"/>
              <a:t>Eligibility to Receive Awards</a:t>
            </a:r>
          </a:p>
          <a:p>
            <a:pPr lvl="1"/>
            <a:r>
              <a:rPr lang="en-US" dirty="0"/>
              <a:t>Approval Levels</a:t>
            </a:r>
          </a:p>
          <a:p>
            <a:pPr lvl="1"/>
            <a:r>
              <a:rPr lang="en-US" dirty="0"/>
              <a:t>Types of Recognition &amp; Awards Criteria</a:t>
            </a:r>
          </a:p>
          <a:p>
            <a:pPr lvl="1"/>
            <a:r>
              <a:rPr lang="en-US" dirty="0"/>
              <a:t>Non-PHS Awards</a:t>
            </a:r>
          </a:p>
          <a:p>
            <a:pPr lvl="1"/>
            <a:r>
              <a:rPr lang="en-US" dirty="0"/>
              <a:t>Write-Up (Narrative) Guidance &amp; Tips</a:t>
            </a:r>
          </a:p>
          <a:p>
            <a:pPr lvl="1"/>
            <a:r>
              <a:rPr lang="en-US" dirty="0"/>
              <a:t>List of OPDIV Awards Coordinators (PDF, 67kb)</a:t>
            </a:r>
          </a:p>
          <a:p>
            <a:pPr lvl="1"/>
            <a:r>
              <a:rPr lang="en-US" dirty="0"/>
              <a:t>List of Liaisons (PDF, 266kb)</a:t>
            </a:r>
          </a:p>
          <a:p>
            <a:pPr lvl="1"/>
            <a:r>
              <a:rPr lang="en-US" dirty="0"/>
              <a:t>2021 USPHS Awards Process Flowchart (PDF, 702kb)</a:t>
            </a:r>
          </a:p>
          <a:p>
            <a:pPr lvl="1"/>
            <a:r>
              <a:rPr lang="en-US" dirty="0"/>
              <a:t>FAQs</a:t>
            </a:r>
          </a:p>
          <a:p>
            <a:pPr lvl="1"/>
            <a:r>
              <a:rPr lang="en-US" dirty="0"/>
              <a:t>PHS Award Recipients</a:t>
            </a:r>
          </a:p>
        </p:txBody>
      </p:sp>
    </p:spTree>
    <p:extLst>
      <p:ext uri="{BB962C8B-B14F-4D97-AF65-F5344CB8AC3E}">
        <p14:creationId xmlns:p14="http://schemas.microsoft.com/office/powerpoint/2010/main" val="151448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5E2A-E166-A4E6-EFC1-DE2BA652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 NOMINATION FOR AN HONOR 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1B847-6164-1DF7-BFAC-3DA4D0FF8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kern="100" dirty="0">
                <a:effectLst/>
                <a:latin typeface="Rockwell"/>
                <a:ea typeface="Calibri" panose="020F0502020204030204" pitchFamily="34" charset="0"/>
                <a:cs typeface="Times New Roman"/>
              </a:rPr>
              <a:t>Two separate forms must be submitted </a:t>
            </a:r>
            <a:r>
              <a:rPr lang="en-US" i="1" kern="100" dirty="0">
                <a:effectLst/>
                <a:latin typeface="Rockwell"/>
                <a:ea typeface="Calibri" panose="020F0502020204030204" pitchFamily="34" charset="0"/>
                <a:cs typeface="Times New Roman"/>
              </a:rPr>
              <a:t>electronically via email</a:t>
            </a:r>
            <a:r>
              <a:rPr lang="en-US" kern="100" dirty="0">
                <a:effectLst/>
                <a:latin typeface="Rockwell"/>
                <a:ea typeface="Calibri" panose="020F0502020204030204" pitchFamily="34" charset="0"/>
                <a:cs typeface="Times New Roman"/>
              </a:rPr>
              <a:t> for each Honor Award nomination</a:t>
            </a:r>
          </a:p>
          <a:p>
            <a:pPr marL="800100" lvl="1" indent="-342900">
              <a:buAutoNum type="arabicParenR"/>
            </a:pPr>
            <a:r>
              <a:rPr lang="en-US" sz="2000" kern="100" dirty="0">
                <a:effectLst/>
                <a:latin typeface="Rockwell"/>
                <a:cs typeface="Times New Roman"/>
              </a:rPr>
              <a:t>Honor Award Nomination Record (PDF-fillable form)</a:t>
            </a:r>
          </a:p>
          <a:p>
            <a:pPr lvl="2"/>
            <a:r>
              <a:rPr lang="en-US" sz="2000" kern="100" dirty="0">
                <a:effectLst/>
                <a:latin typeface="Rockwell"/>
                <a:cs typeface="Calibri"/>
              </a:rPr>
              <a:t>PHS-6342-2 for individual award</a:t>
            </a:r>
          </a:p>
          <a:p>
            <a:pPr lvl="2"/>
            <a:r>
              <a:rPr lang="en-US" sz="2000" kern="100" dirty="0">
                <a:effectLst/>
                <a:latin typeface="Rockwell"/>
                <a:cs typeface="Calibri"/>
              </a:rPr>
              <a:t>PHS-6342-1 for unit award</a:t>
            </a:r>
          </a:p>
          <a:p>
            <a:pPr lvl="1"/>
            <a:r>
              <a:rPr lang="en-US" sz="2000" dirty="0">
                <a:latin typeface="Rockwell"/>
                <a:cs typeface="Times New Roman"/>
              </a:rPr>
              <a:t>All nominations should have at least one level of Supervisory/Line Authority review and endorsement.</a:t>
            </a:r>
          </a:p>
          <a:p>
            <a:pPr lvl="1"/>
            <a:r>
              <a:rPr lang="en-US" sz="2000" dirty="0">
                <a:latin typeface="Rockwell"/>
                <a:cs typeface="Times New Roman"/>
              </a:rPr>
              <a:t>Please utilize digital/electronic signatures whenever possible</a:t>
            </a:r>
          </a:p>
          <a:p>
            <a:pPr lvl="1"/>
            <a:endParaRPr lang="en-US" sz="2000" dirty="0">
              <a:latin typeface="Rockwell"/>
              <a:cs typeface="Times New Roman"/>
            </a:endParaRPr>
          </a:p>
          <a:p>
            <a:pPr marL="457200" lvl="1" indent="0">
              <a:buNone/>
            </a:pPr>
            <a:r>
              <a:rPr lang="en-US" sz="2000" dirty="0">
                <a:latin typeface="Rockwell"/>
                <a:cs typeface="Times New Roman"/>
              </a:rPr>
              <a:t>2)  One-page Narrative write-up that describes the accomplishments or project that is being submitted for the award</a:t>
            </a:r>
            <a:endParaRPr lang="en-US" sz="200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131459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199</TotalTime>
  <Words>1358</Words>
  <Application>Microsoft Office PowerPoint</Application>
  <PresentationFormat>Widescreen</PresentationFormat>
  <Paragraphs>153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Bookman Old Style</vt:lpstr>
      <vt:lpstr>Calibri</vt:lpstr>
      <vt:lpstr>Garamond</vt:lpstr>
      <vt:lpstr>Rockwell</vt:lpstr>
      <vt:lpstr>Wingdings</vt:lpstr>
      <vt:lpstr>Damask</vt:lpstr>
      <vt:lpstr>Commissioned Corps Awards Overview</vt:lpstr>
      <vt:lpstr>Objectives</vt:lpstr>
      <vt:lpstr>Meet the board</vt:lpstr>
      <vt:lpstr>When do we meet</vt:lpstr>
      <vt:lpstr>Policy</vt:lpstr>
      <vt:lpstr> Local resources</vt:lpstr>
      <vt:lpstr>Us!</vt:lpstr>
      <vt:lpstr>National Resources</vt:lpstr>
      <vt:lpstr>SUBMITTING A NOMINATION FOR AN HONOR AWARD</vt:lpstr>
      <vt:lpstr>PowerPoint Presentation</vt:lpstr>
      <vt:lpstr>PowerPoint Presentation</vt:lpstr>
      <vt:lpstr>PowerPoint Presentation</vt:lpstr>
      <vt:lpstr>header/Top of the narrative</vt:lpstr>
      <vt:lpstr>Opening statement/INTRODUCTION</vt:lpstr>
      <vt:lpstr>Background/summary of award</vt:lpstr>
      <vt:lpstr>Accomplishments and impact</vt:lpstr>
      <vt:lpstr>accomplishments</vt:lpstr>
      <vt:lpstr>impact</vt:lpstr>
      <vt:lpstr>closing</vt:lpstr>
      <vt:lpstr>Example narratives</vt:lpstr>
      <vt:lpstr>PowerPoint Presentation</vt:lpstr>
      <vt:lpstr>Award type overview- high overview</vt:lpstr>
      <vt:lpstr>PowerPoint Presentation</vt:lpstr>
      <vt:lpstr>Award type cont..</vt:lpstr>
      <vt:lpstr>PowerPoint Presentation</vt:lpstr>
      <vt:lpstr>Award type cont..</vt:lpstr>
      <vt:lpstr>PowerPoint Presentation</vt:lpstr>
      <vt:lpstr>Award type cont..</vt:lpstr>
      <vt:lpstr>Award type Cont..</vt:lpstr>
      <vt:lpstr>Award type Cont..</vt:lpstr>
      <vt:lpstr>Awards Cont..</vt:lpstr>
      <vt:lpstr>Next steps…write…it’s your job and it's award worthy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Commissioned Corps Awards Overview</dc:title>
  <dc:creator>Jacques, Kathryn</dc:creator>
  <cp:lastModifiedBy>Rasmussen, Andra</cp:lastModifiedBy>
  <cp:revision>717</cp:revision>
  <dcterms:created xsi:type="dcterms:W3CDTF">2023-04-29T15:12:40Z</dcterms:created>
  <dcterms:modified xsi:type="dcterms:W3CDTF">2023-06-27T20:53:17Z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208c32-d70a-43b8-940b-046f80ec21ff_Enabled">
    <vt:lpwstr>true</vt:lpwstr>
  </property>
  <property fmtid="{D5CDD505-2E9C-101B-9397-08002B2CF9AE}" pid="3" name="MSIP_Label_e9208c32-d70a-43b8-940b-046f80ec21ff_SetDate">
    <vt:lpwstr>2023-04-29T15:20:12Z</vt:lpwstr>
  </property>
  <property fmtid="{D5CDD505-2E9C-101B-9397-08002B2CF9AE}" pid="4" name="MSIP_Label_e9208c32-d70a-43b8-940b-046f80ec21ff_Method">
    <vt:lpwstr>Standard</vt:lpwstr>
  </property>
  <property fmtid="{D5CDD505-2E9C-101B-9397-08002B2CF9AE}" pid="5" name="MSIP_Label_e9208c32-d70a-43b8-940b-046f80ec21ff_Name">
    <vt:lpwstr>General</vt:lpwstr>
  </property>
  <property fmtid="{D5CDD505-2E9C-101B-9397-08002B2CF9AE}" pid="6" name="MSIP_Label_e9208c32-d70a-43b8-940b-046f80ec21ff_SiteId">
    <vt:lpwstr>99486203-6320-4d00-9b2a-c4102ce1908d</vt:lpwstr>
  </property>
  <property fmtid="{D5CDD505-2E9C-101B-9397-08002B2CF9AE}" pid="7" name="MSIP_Label_e9208c32-d70a-43b8-940b-046f80ec21ff_ActionId">
    <vt:lpwstr>767c4f26-7ce9-496f-af81-8c22641cf71b</vt:lpwstr>
  </property>
  <property fmtid="{D5CDD505-2E9C-101B-9397-08002B2CF9AE}" pid="8" name="MSIP_Label_e9208c32-d70a-43b8-940b-046f80ec21ff_ContentBits">
    <vt:lpwstr>0</vt:lpwstr>
  </property>
</Properties>
</file>